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3.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4.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5.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76" r:id="rId3"/>
    <p:sldId id="257" r:id="rId4"/>
    <p:sldId id="346" r:id="rId5"/>
    <p:sldId id="347" r:id="rId6"/>
    <p:sldId id="258" r:id="rId7"/>
    <p:sldId id="260" r:id="rId8"/>
    <p:sldId id="285" r:id="rId9"/>
    <p:sldId id="316" r:id="rId10"/>
    <p:sldId id="350" r:id="rId11"/>
    <p:sldId id="351" r:id="rId12"/>
    <p:sldId id="352" r:id="rId13"/>
    <p:sldId id="261" r:id="rId14"/>
    <p:sldId id="286" r:id="rId15"/>
    <p:sldId id="287" r:id="rId16"/>
    <p:sldId id="317" r:id="rId17"/>
    <p:sldId id="348" r:id="rId18"/>
    <p:sldId id="349" r:id="rId19"/>
    <p:sldId id="288" r:id="rId20"/>
    <p:sldId id="335" r:id="rId21"/>
    <p:sldId id="267" r:id="rId22"/>
    <p:sldId id="336" r:id="rId23"/>
    <p:sldId id="337" r:id="rId24"/>
    <p:sldId id="353" r:id="rId25"/>
    <p:sldId id="354" r:id="rId26"/>
    <p:sldId id="291" r:id="rId27"/>
    <p:sldId id="338" r:id="rId28"/>
    <p:sldId id="339" r:id="rId29"/>
    <p:sldId id="355" r:id="rId30"/>
    <p:sldId id="292" r:id="rId31"/>
    <p:sldId id="297" r:id="rId32"/>
    <p:sldId id="298" r:id="rId33"/>
    <p:sldId id="342" r:id="rId34"/>
    <p:sldId id="356" r:id="rId35"/>
    <p:sldId id="300" r:id="rId36"/>
    <p:sldId id="308" r:id="rId37"/>
    <p:sldId id="357" r:id="rId38"/>
    <p:sldId id="330" r:id="rId39"/>
    <p:sldId id="358" r:id="rId40"/>
    <p:sldId id="310" r:id="rId41"/>
    <p:sldId id="332" r:id="rId42"/>
    <p:sldId id="359" r:id="rId43"/>
    <p:sldId id="312" r:id="rId44"/>
    <p:sldId id="345" r:id="rId45"/>
    <p:sldId id="271" r:id="rId46"/>
    <p:sldId id="272" r:id="rId47"/>
    <p:sldId id="273" r:id="rId48"/>
    <p:sldId id="343" r:id="rId49"/>
    <p:sldId id="274" r:id="rId50"/>
    <p:sldId id="275" r:id="rId51"/>
    <p:sldId id="315" r:id="rId52"/>
    <p:sldId id="279" r:id="rId53"/>
    <p:sldId id="333" r:id="rId54"/>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 de Vries" initials="FdV" lastIdx="9" clrIdx="0">
    <p:extLst>
      <p:ext uri="{19B8F6BF-5375-455C-9EA6-DF929625EA0E}">
        <p15:presenceInfo xmlns:p15="http://schemas.microsoft.com/office/powerpoint/2012/main" userId="4ac2ab27c3a379be" providerId="Windows Live"/>
      </p:ext>
    </p:extLst>
  </p:cmAuthor>
  <p:cmAuthor id="2" name="Mieneke de Vries" initials="MdV" lastIdx="2" clrIdx="1">
    <p:extLst>
      <p:ext uri="{19B8F6BF-5375-455C-9EA6-DF929625EA0E}">
        <p15:presenceInfo xmlns:p15="http://schemas.microsoft.com/office/powerpoint/2012/main" userId="S::vriesdem@stadskanaal.nl::43435ce3-6869-4370-bdef-5850455680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75556" autoAdjust="0"/>
  </p:normalViewPr>
  <p:slideViewPr>
    <p:cSldViewPr>
      <p:cViewPr varScale="1">
        <p:scale>
          <a:sx n="86" d="100"/>
          <a:sy n="86" d="100"/>
        </p:scale>
        <p:origin x="232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3-04T18:57:33.137" idx="5">
    <p:pos x="10" y="10"/>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5-03-06T18:55:44.309" idx="6">
    <p:pos x="4333" y="3963"/>
    <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5-03-10T10:06:29.393" idx="9">
    <p:pos x="10" y="10"/>
    <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3-01-20T13:27:13.280" idx="4">
    <p:pos x="10" y="10"/>
    <p:text/>
    <p:extLst>
      <p:ext uri="{C676402C-5697-4E1C-873F-D02D1690AC5C}">
        <p15:threadingInfo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4-04-03T16:01:00.492" idx="2">
    <p:pos x="4608" y="1026"/>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4CC3D-798E-4033-A12A-DA92B7C79C9E}" type="datetimeFigureOut">
              <a:rPr lang="nl-NL" smtClean="0"/>
              <a:t>24-3-2025</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BE7675-16B8-4922-90BA-2BC48F3C824F}" type="slidenum">
              <a:rPr lang="nl-NL" smtClean="0"/>
              <a:t>‹nr.›</a:t>
            </a:fld>
            <a:endParaRPr lang="nl-NL"/>
          </a:p>
        </p:txBody>
      </p:sp>
    </p:spTree>
    <p:extLst>
      <p:ext uri="{BB962C8B-B14F-4D97-AF65-F5344CB8AC3E}">
        <p14:creationId xmlns:p14="http://schemas.microsoft.com/office/powerpoint/2010/main" val="1324402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4</a:t>
            </a:fld>
            <a:endParaRPr lang="nl-NL"/>
          </a:p>
        </p:txBody>
      </p:sp>
    </p:spTree>
    <p:extLst>
      <p:ext uri="{BB962C8B-B14F-4D97-AF65-F5344CB8AC3E}">
        <p14:creationId xmlns:p14="http://schemas.microsoft.com/office/powerpoint/2010/main" val="3882730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22</a:t>
            </a:fld>
            <a:endParaRPr lang="nl-NL"/>
          </a:p>
        </p:txBody>
      </p:sp>
    </p:spTree>
    <p:extLst>
      <p:ext uri="{BB962C8B-B14F-4D97-AF65-F5344CB8AC3E}">
        <p14:creationId xmlns:p14="http://schemas.microsoft.com/office/powerpoint/2010/main" val="2036827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24</a:t>
            </a:fld>
            <a:endParaRPr lang="nl-NL"/>
          </a:p>
        </p:txBody>
      </p:sp>
    </p:spTree>
    <p:extLst>
      <p:ext uri="{BB962C8B-B14F-4D97-AF65-F5344CB8AC3E}">
        <p14:creationId xmlns:p14="http://schemas.microsoft.com/office/powerpoint/2010/main" val="443330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28</a:t>
            </a:fld>
            <a:endParaRPr lang="nl-NL"/>
          </a:p>
        </p:txBody>
      </p:sp>
    </p:spTree>
    <p:extLst>
      <p:ext uri="{BB962C8B-B14F-4D97-AF65-F5344CB8AC3E}">
        <p14:creationId xmlns:p14="http://schemas.microsoft.com/office/powerpoint/2010/main" val="3600985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30</a:t>
            </a:fld>
            <a:endParaRPr lang="nl-NL"/>
          </a:p>
        </p:txBody>
      </p:sp>
    </p:spTree>
    <p:extLst>
      <p:ext uri="{BB962C8B-B14F-4D97-AF65-F5344CB8AC3E}">
        <p14:creationId xmlns:p14="http://schemas.microsoft.com/office/powerpoint/2010/main" val="618722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31</a:t>
            </a:fld>
            <a:endParaRPr lang="nl-NL"/>
          </a:p>
        </p:txBody>
      </p:sp>
    </p:spTree>
    <p:extLst>
      <p:ext uri="{BB962C8B-B14F-4D97-AF65-F5344CB8AC3E}">
        <p14:creationId xmlns:p14="http://schemas.microsoft.com/office/powerpoint/2010/main" val="1738782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35</a:t>
            </a:fld>
            <a:endParaRPr lang="nl-NL"/>
          </a:p>
        </p:txBody>
      </p:sp>
    </p:spTree>
    <p:extLst>
      <p:ext uri="{BB962C8B-B14F-4D97-AF65-F5344CB8AC3E}">
        <p14:creationId xmlns:p14="http://schemas.microsoft.com/office/powerpoint/2010/main" val="3714891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36</a:t>
            </a:fld>
            <a:endParaRPr lang="nl-NL"/>
          </a:p>
        </p:txBody>
      </p:sp>
    </p:spTree>
    <p:extLst>
      <p:ext uri="{BB962C8B-B14F-4D97-AF65-F5344CB8AC3E}">
        <p14:creationId xmlns:p14="http://schemas.microsoft.com/office/powerpoint/2010/main" val="1219528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37</a:t>
            </a:fld>
            <a:endParaRPr lang="nl-NL"/>
          </a:p>
        </p:txBody>
      </p:sp>
    </p:spTree>
    <p:extLst>
      <p:ext uri="{BB962C8B-B14F-4D97-AF65-F5344CB8AC3E}">
        <p14:creationId xmlns:p14="http://schemas.microsoft.com/office/powerpoint/2010/main" val="3168924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38</a:t>
            </a:fld>
            <a:endParaRPr lang="nl-NL"/>
          </a:p>
        </p:txBody>
      </p:sp>
    </p:spTree>
    <p:extLst>
      <p:ext uri="{BB962C8B-B14F-4D97-AF65-F5344CB8AC3E}">
        <p14:creationId xmlns:p14="http://schemas.microsoft.com/office/powerpoint/2010/main" val="1591143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39</a:t>
            </a:fld>
            <a:endParaRPr lang="nl-NL"/>
          </a:p>
        </p:txBody>
      </p:sp>
    </p:spTree>
    <p:extLst>
      <p:ext uri="{BB962C8B-B14F-4D97-AF65-F5344CB8AC3E}">
        <p14:creationId xmlns:p14="http://schemas.microsoft.com/office/powerpoint/2010/main" val="3194839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8</a:t>
            </a:fld>
            <a:endParaRPr lang="nl-NL"/>
          </a:p>
        </p:txBody>
      </p:sp>
    </p:spTree>
    <p:extLst>
      <p:ext uri="{BB962C8B-B14F-4D97-AF65-F5344CB8AC3E}">
        <p14:creationId xmlns:p14="http://schemas.microsoft.com/office/powerpoint/2010/main" val="2210620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40</a:t>
            </a:fld>
            <a:endParaRPr lang="nl-NL"/>
          </a:p>
        </p:txBody>
      </p:sp>
    </p:spTree>
    <p:extLst>
      <p:ext uri="{BB962C8B-B14F-4D97-AF65-F5344CB8AC3E}">
        <p14:creationId xmlns:p14="http://schemas.microsoft.com/office/powerpoint/2010/main" val="295710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41</a:t>
            </a:fld>
            <a:endParaRPr lang="nl-NL"/>
          </a:p>
        </p:txBody>
      </p:sp>
    </p:spTree>
    <p:extLst>
      <p:ext uri="{BB962C8B-B14F-4D97-AF65-F5344CB8AC3E}">
        <p14:creationId xmlns:p14="http://schemas.microsoft.com/office/powerpoint/2010/main" val="1144875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43</a:t>
            </a:fld>
            <a:endParaRPr lang="nl-NL"/>
          </a:p>
        </p:txBody>
      </p:sp>
    </p:spTree>
    <p:extLst>
      <p:ext uri="{BB962C8B-B14F-4D97-AF65-F5344CB8AC3E}">
        <p14:creationId xmlns:p14="http://schemas.microsoft.com/office/powerpoint/2010/main" val="1308256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44</a:t>
            </a:fld>
            <a:endParaRPr lang="nl-NL"/>
          </a:p>
        </p:txBody>
      </p:sp>
    </p:spTree>
    <p:extLst>
      <p:ext uri="{BB962C8B-B14F-4D97-AF65-F5344CB8AC3E}">
        <p14:creationId xmlns:p14="http://schemas.microsoft.com/office/powerpoint/2010/main" val="3320303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53</a:t>
            </a:fld>
            <a:endParaRPr lang="nl-NL"/>
          </a:p>
        </p:txBody>
      </p:sp>
    </p:spTree>
    <p:extLst>
      <p:ext uri="{BB962C8B-B14F-4D97-AF65-F5344CB8AC3E}">
        <p14:creationId xmlns:p14="http://schemas.microsoft.com/office/powerpoint/2010/main" val="786297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9</a:t>
            </a:fld>
            <a:endParaRPr lang="nl-NL"/>
          </a:p>
        </p:txBody>
      </p:sp>
    </p:spTree>
    <p:extLst>
      <p:ext uri="{BB962C8B-B14F-4D97-AF65-F5344CB8AC3E}">
        <p14:creationId xmlns:p14="http://schemas.microsoft.com/office/powerpoint/2010/main" val="3538387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12</a:t>
            </a:fld>
            <a:endParaRPr lang="nl-NL"/>
          </a:p>
        </p:txBody>
      </p:sp>
    </p:spTree>
    <p:extLst>
      <p:ext uri="{BB962C8B-B14F-4D97-AF65-F5344CB8AC3E}">
        <p14:creationId xmlns:p14="http://schemas.microsoft.com/office/powerpoint/2010/main" val="2713216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14</a:t>
            </a:fld>
            <a:endParaRPr lang="nl-NL"/>
          </a:p>
        </p:txBody>
      </p:sp>
    </p:spTree>
    <p:extLst>
      <p:ext uri="{BB962C8B-B14F-4D97-AF65-F5344CB8AC3E}">
        <p14:creationId xmlns:p14="http://schemas.microsoft.com/office/powerpoint/2010/main" val="3367702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15</a:t>
            </a:fld>
            <a:endParaRPr lang="nl-NL"/>
          </a:p>
        </p:txBody>
      </p:sp>
    </p:spTree>
    <p:extLst>
      <p:ext uri="{BB962C8B-B14F-4D97-AF65-F5344CB8AC3E}">
        <p14:creationId xmlns:p14="http://schemas.microsoft.com/office/powerpoint/2010/main" val="1103369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17</a:t>
            </a:fld>
            <a:endParaRPr lang="nl-NL"/>
          </a:p>
        </p:txBody>
      </p:sp>
    </p:spTree>
    <p:extLst>
      <p:ext uri="{BB962C8B-B14F-4D97-AF65-F5344CB8AC3E}">
        <p14:creationId xmlns:p14="http://schemas.microsoft.com/office/powerpoint/2010/main" val="3490968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20</a:t>
            </a:fld>
            <a:endParaRPr lang="nl-NL"/>
          </a:p>
        </p:txBody>
      </p:sp>
    </p:spTree>
    <p:extLst>
      <p:ext uri="{BB962C8B-B14F-4D97-AF65-F5344CB8AC3E}">
        <p14:creationId xmlns:p14="http://schemas.microsoft.com/office/powerpoint/2010/main" val="1526787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21</a:t>
            </a:fld>
            <a:endParaRPr lang="nl-NL"/>
          </a:p>
        </p:txBody>
      </p:sp>
    </p:spTree>
    <p:extLst>
      <p:ext uri="{BB962C8B-B14F-4D97-AF65-F5344CB8AC3E}">
        <p14:creationId xmlns:p14="http://schemas.microsoft.com/office/powerpoint/2010/main" val="1951915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AD6A2CA2-2935-4E13-9939-60D1D713074F}" type="datetimeFigureOut">
              <a:rPr lang="nl-NL" smtClean="0"/>
              <a:t>24-3-2025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1455561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D6A2CA2-2935-4E13-9939-60D1D713074F}" type="datetimeFigureOut">
              <a:rPr lang="nl-NL" smtClean="0"/>
              <a:t>24-3-2025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4021478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D6A2CA2-2935-4E13-9939-60D1D713074F}" type="datetimeFigureOut">
              <a:rPr lang="nl-NL" smtClean="0"/>
              <a:t>24-3-2025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2332789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D6A2CA2-2935-4E13-9939-60D1D713074F}" type="datetimeFigureOut">
              <a:rPr lang="nl-NL" smtClean="0"/>
              <a:t>24-3-2025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662659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AD6A2CA2-2935-4E13-9939-60D1D713074F}" type="datetimeFigureOut">
              <a:rPr lang="nl-NL" smtClean="0"/>
              <a:t>24-3-2025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249389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AD6A2CA2-2935-4E13-9939-60D1D713074F}" type="datetimeFigureOut">
              <a:rPr lang="nl-NL" smtClean="0"/>
              <a:t>24-3-2025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2574145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AD6A2CA2-2935-4E13-9939-60D1D713074F}" type="datetimeFigureOut">
              <a:rPr lang="nl-NL" smtClean="0"/>
              <a:t>24-3-2025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3455003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AD6A2CA2-2935-4E13-9939-60D1D713074F}" type="datetimeFigureOut">
              <a:rPr lang="nl-NL" smtClean="0"/>
              <a:t>24-3-2025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2080378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D6A2CA2-2935-4E13-9939-60D1D713074F}" type="datetimeFigureOut">
              <a:rPr lang="nl-NL" smtClean="0"/>
              <a:t>24-3-2025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4247094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AD6A2CA2-2935-4E13-9939-60D1D713074F}" type="datetimeFigureOut">
              <a:rPr lang="nl-NL" smtClean="0"/>
              <a:t>24-3-2025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873036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AD6A2CA2-2935-4E13-9939-60D1D713074F}" type="datetimeFigureOut">
              <a:rPr lang="nl-NL" smtClean="0"/>
              <a:t>24-3-2025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1889347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3000"/>
            <a:lum/>
          </a:blip>
          <a:srcRect/>
          <a:stretch>
            <a:fillRect t="-17000" b="-17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A2CA2-2935-4E13-9939-60D1D713074F}" type="datetimeFigureOut">
              <a:rPr lang="nl-NL" smtClean="0"/>
              <a:t>24-3-2025</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A7180A-EED8-4AD1-84DA-2F095A338F67}" type="slidenum">
              <a:rPr lang="nl-NL" smtClean="0"/>
              <a:t>‹nr.›</a:t>
            </a:fld>
            <a:endParaRPr lang="nl-NL"/>
          </a:p>
        </p:txBody>
      </p:sp>
    </p:spTree>
    <p:extLst>
      <p:ext uri="{BB962C8B-B14F-4D97-AF65-F5344CB8AC3E}">
        <p14:creationId xmlns:p14="http://schemas.microsoft.com/office/powerpoint/2010/main" val="1101052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webp"/></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7.webp"/></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webp"/><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4.xml"/><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omments" Target="../comments/comment4.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webp"/><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1.jp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70.jpg"/><Relationship Id="rId4" Type="http://schemas.openxmlformats.org/officeDocument/2006/relationships/image" Target="../media/image69.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8.jp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73.jpeg"/><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8.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86.jpeg"/><Relationship Id="rId4" Type="http://schemas.openxmlformats.org/officeDocument/2006/relationships/image" Target="../media/image85.jpg"/></Relationships>
</file>

<file path=ppt/slides/_rels/slide4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89.jpeg"/><Relationship Id="rId4" Type="http://schemas.openxmlformats.org/officeDocument/2006/relationships/image" Target="../media/image88.jpg"/></Relationships>
</file>

<file path=ppt/slides/_rels/slide4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 Id="rId5" Type="http://schemas.openxmlformats.org/officeDocument/2006/relationships/comments" Target="../comments/comment1.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comments" Target="../comments/comment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11560" y="692696"/>
            <a:ext cx="7772400" cy="1800199"/>
          </a:xfrm>
        </p:spPr>
        <p:txBody>
          <a:bodyPr>
            <a:normAutofit/>
          </a:bodyPr>
          <a:lstStyle/>
          <a:p>
            <a:r>
              <a:rPr lang="nl-NL" sz="6000" b="1"/>
              <a:t>Jaarverslag 2024</a:t>
            </a:r>
            <a:endParaRPr lang="nl-NL" sz="6000" b="1" dirty="0"/>
          </a:p>
        </p:txBody>
      </p:sp>
      <p:sp>
        <p:nvSpPr>
          <p:cNvPr id="3" name="Ondertitel 2"/>
          <p:cNvSpPr>
            <a:spLocks noGrp="1"/>
          </p:cNvSpPr>
          <p:nvPr>
            <p:ph type="subTitle" idx="1"/>
          </p:nvPr>
        </p:nvSpPr>
        <p:spPr>
          <a:xfrm>
            <a:off x="1371600" y="4797152"/>
            <a:ext cx="6400800" cy="2736304"/>
          </a:xfrm>
        </p:spPr>
        <p:txBody>
          <a:bodyPr>
            <a:noAutofit/>
          </a:bodyPr>
          <a:lstStyle/>
          <a:p>
            <a:r>
              <a:rPr lang="nl-NL" sz="4000" b="1" dirty="0">
                <a:solidFill>
                  <a:schemeClr val="tx1"/>
                </a:solidFill>
              </a:rPr>
              <a:t>Baptisten gemeente Stadskanaal Zuid </a:t>
            </a:r>
          </a:p>
        </p:txBody>
      </p:sp>
      <p:pic>
        <p:nvPicPr>
          <p:cNvPr id="5" name="Afbeelding 4">
            <a:extLst>
              <a:ext uri="{FF2B5EF4-FFF2-40B4-BE49-F238E27FC236}">
                <a16:creationId xmlns:a16="http://schemas.microsoft.com/office/drawing/2014/main" id="{D028B6AF-5A80-4DCC-ABF3-CD61188AD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24944"/>
            <a:ext cx="9144000" cy="1145396"/>
          </a:xfrm>
          <a:prstGeom prst="rect">
            <a:avLst/>
          </a:prstGeom>
        </p:spPr>
      </p:pic>
    </p:spTree>
    <p:extLst>
      <p:ext uri="{BB962C8B-B14F-4D97-AF65-F5344CB8AC3E}">
        <p14:creationId xmlns:p14="http://schemas.microsoft.com/office/powerpoint/2010/main" val="2982971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CB044F4-B950-E0AB-002F-D4B8E2DB85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7504" y="188640"/>
            <a:ext cx="3024336" cy="4392488"/>
          </a:xfrm>
          <a:prstGeom prst="rect">
            <a:avLst/>
          </a:prstGeom>
        </p:spPr>
      </p:pic>
      <p:pic>
        <p:nvPicPr>
          <p:cNvPr id="7" name="Afbeelding 6">
            <a:extLst>
              <a:ext uri="{FF2B5EF4-FFF2-40B4-BE49-F238E27FC236}">
                <a16:creationId xmlns:a16="http://schemas.microsoft.com/office/drawing/2014/main" id="{F8359DFF-BC84-BE76-1DB9-7881BA4AD1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188640"/>
            <a:ext cx="3384376" cy="5422056"/>
          </a:xfrm>
          <a:prstGeom prst="rect">
            <a:avLst/>
          </a:prstGeom>
        </p:spPr>
      </p:pic>
      <p:pic>
        <p:nvPicPr>
          <p:cNvPr id="9" name="Afbeelding 8">
            <a:extLst>
              <a:ext uri="{FF2B5EF4-FFF2-40B4-BE49-F238E27FC236}">
                <a16:creationId xmlns:a16="http://schemas.microsoft.com/office/drawing/2014/main" id="{80B7DAAF-BCC5-39FA-9932-F8CD8294C6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48" y="4653136"/>
            <a:ext cx="3803645" cy="2016224"/>
          </a:xfrm>
          <a:prstGeom prst="rect">
            <a:avLst/>
          </a:prstGeom>
        </p:spPr>
      </p:pic>
    </p:spTree>
    <p:extLst>
      <p:ext uri="{BB962C8B-B14F-4D97-AF65-F5344CB8AC3E}">
        <p14:creationId xmlns:p14="http://schemas.microsoft.com/office/powerpoint/2010/main" val="2852491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020B7F7-AB63-801B-4C5B-4DB95CE67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4752528" cy="2172252"/>
          </a:xfrm>
          <a:prstGeom prst="rect">
            <a:avLst/>
          </a:prstGeom>
        </p:spPr>
      </p:pic>
      <p:pic>
        <p:nvPicPr>
          <p:cNvPr id="7" name="Afbeelding 6">
            <a:extLst>
              <a:ext uri="{FF2B5EF4-FFF2-40B4-BE49-F238E27FC236}">
                <a16:creationId xmlns:a16="http://schemas.microsoft.com/office/drawing/2014/main" id="{4D29A0C4-341D-A14D-ACA2-3DDB415BA5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2407703"/>
            <a:ext cx="5364088" cy="3312368"/>
          </a:xfrm>
          <a:prstGeom prst="rect">
            <a:avLst/>
          </a:prstGeom>
        </p:spPr>
      </p:pic>
      <p:pic>
        <p:nvPicPr>
          <p:cNvPr id="8" name="Afbeelding 7">
            <a:extLst>
              <a:ext uri="{FF2B5EF4-FFF2-40B4-BE49-F238E27FC236}">
                <a16:creationId xmlns:a16="http://schemas.microsoft.com/office/drawing/2014/main" id="{5D5D733C-B25D-14B6-DBDC-7EA4917FFD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4799586"/>
            <a:ext cx="3528392" cy="1840971"/>
          </a:xfrm>
          <a:prstGeom prst="rect">
            <a:avLst/>
          </a:prstGeom>
        </p:spPr>
      </p:pic>
    </p:spTree>
    <p:extLst>
      <p:ext uri="{BB962C8B-B14F-4D97-AF65-F5344CB8AC3E}">
        <p14:creationId xmlns:p14="http://schemas.microsoft.com/office/powerpoint/2010/main" val="3961695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4E75FD9-0FF0-8898-E6E7-5AFF0E7DAC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577664" y="-633447"/>
            <a:ext cx="2532289" cy="5328592"/>
          </a:xfrm>
          <a:prstGeom prst="rect">
            <a:avLst/>
          </a:prstGeom>
        </p:spPr>
      </p:pic>
      <p:pic>
        <p:nvPicPr>
          <p:cNvPr id="7" name="Afbeelding 6">
            <a:extLst>
              <a:ext uri="{FF2B5EF4-FFF2-40B4-BE49-F238E27FC236}">
                <a16:creationId xmlns:a16="http://schemas.microsoft.com/office/drawing/2014/main" id="{16B3DE60-7D3F-7B92-B74C-8004CAABB1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724128" y="1916832"/>
            <a:ext cx="3042353" cy="4653135"/>
          </a:xfrm>
          <a:prstGeom prst="rect">
            <a:avLst/>
          </a:prstGeom>
        </p:spPr>
      </p:pic>
      <p:pic>
        <p:nvPicPr>
          <p:cNvPr id="8" name="Afbeelding 7">
            <a:extLst>
              <a:ext uri="{FF2B5EF4-FFF2-40B4-BE49-F238E27FC236}">
                <a16:creationId xmlns:a16="http://schemas.microsoft.com/office/drawing/2014/main" id="{7E269A1E-382C-5814-24C3-411908F911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624" y="3933056"/>
            <a:ext cx="3528392" cy="1840971"/>
          </a:xfrm>
          <a:prstGeom prst="rect">
            <a:avLst/>
          </a:prstGeom>
        </p:spPr>
      </p:pic>
    </p:spTree>
    <p:extLst>
      <p:ext uri="{BB962C8B-B14F-4D97-AF65-F5344CB8AC3E}">
        <p14:creationId xmlns:p14="http://schemas.microsoft.com/office/powerpoint/2010/main" val="1880730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850106"/>
          </a:xfrm>
        </p:spPr>
        <p:txBody>
          <a:bodyPr/>
          <a:lstStyle/>
          <a:p>
            <a:r>
              <a:rPr lang="nl-NL" b="1" dirty="0"/>
              <a:t>Geboren</a:t>
            </a:r>
          </a:p>
        </p:txBody>
      </p:sp>
      <p:sp>
        <p:nvSpPr>
          <p:cNvPr id="3" name="Tijdelijke aanduiding voor inhoud 2"/>
          <p:cNvSpPr>
            <a:spLocks noGrp="1"/>
          </p:cNvSpPr>
          <p:nvPr>
            <p:ph idx="1"/>
          </p:nvPr>
        </p:nvSpPr>
        <p:spPr>
          <a:xfrm>
            <a:off x="683568" y="1576778"/>
            <a:ext cx="8229600" cy="4983161"/>
          </a:xfrm>
        </p:spPr>
        <p:txBody>
          <a:bodyPr>
            <a:normAutofit fontScale="25000" lnSpcReduction="20000"/>
          </a:bodyPr>
          <a:lstStyle/>
          <a:p>
            <a:pPr marL="0" indent="0">
              <a:buNone/>
            </a:pPr>
            <a:endParaRPr lang="nl-NL" sz="6700" dirty="0"/>
          </a:p>
          <a:p>
            <a:pPr marL="0" indent="0">
              <a:buNone/>
            </a:pPr>
            <a:r>
              <a:rPr lang="nl-NL" sz="8000" dirty="0"/>
              <a:t>12-01-2024	   Ravi, zoon van Kay en Lianne Veenstra</a:t>
            </a:r>
          </a:p>
          <a:p>
            <a:pPr marL="0" indent="0">
              <a:buNone/>
            </a:pPr>
            <a:r>
              <a:rPr lang="nl-NL" sz="8000" dirty="0"/>
              <a:t>06-03-2024              </a:t>
            </a:r>
            <a:r>
              <a:rPr lang="nl-NL" sz="8000" dirty="0" err="1"/>
              <a:t>Yuna</a:t>
            </a:r>
            <a:r>
              <a:rPr lang="nl-NL" sz="8000" dirty="0"/>
              <a:t>, dochter van Mark en Laura Pots</a:t>
            </a:r>
          </a:p>
          <a:p>
            <a:pPr marL="0" indent="0">
              <a:buNone/>
            </a:pPr>
            <a:endParaRPr lang="nl-NL" sz="3600" dirty="0"/>
          </a:p>
          <a:p>
            <a:pPr marL="0" indent="0">
              <a:buNone/>
            </a:pPr>
            <a:endParaRPr lang="nl-NL" sz="3600" dirty="0"/>
          </a:p>
          <a:p>
            <a:pPr marL="0" indent="0">
              <a:buNone/>
            </a:pPr>
            <a:endParaRPr lang="nl-NL" sz="3600" dirty="0"/>
          </a:p>
          <a:p>
            <a:pPr marL="0" indent="0">
              <a:buNone/>
            </a:pPr>
            <a:endParaRPr lang="nl-NL" sz="3600" dirty="0"/>
          </a:p>
          <a:p>
            <a:pPr marL="0" indent="0">
              <a:buNone/>
            </a:pPr>
            <a:r>
              <a:rPr lang="nl-NL" sz="3600" dirty="0"/>
              <a:t>      </a:t>
            </a:r>
          </a:p>
          <a:p>
            <a:pPr marL="0" indent="0">
              <a:buNone/>
            </a:pPr>
            <a:endParaRPr lang="nl-NL" sz="3600" dirty="0"/>
          </a:p>
          <a:p>
            <a:pPr marL="0" indent="0">
              <a:buNone/>
            </a:pPr>
            <a:r>
              <a:rPr lang="nl-NL" sz="3600" dirty="0"/>
              <a:t>   </a:t>
            </a:r>
          </a:p>
          <a:p>
            <a:pPr marL="0" indent="0">
              <a:buNone/>
            </a:pPr>
            <a:endParaRPr lang="nl-NL" sz="6700" dirty="0"/>
          </a:p>
          <a:p>
            <a:pPr marL="0" indent="0">
              <a:buNone/>
            </a:pPr>
            <a:endParaRPr lang="nl-NL" sz="6700" dirty="0"/>
          </a:p>
          <a:p>
            <a:pPr marL="0" indent="0">
              <a:buNone/>
            </a:pPr>
            <a:endParaRPr lang="nl-NL" sz="6700" dirty="0"/>
          </a:p>
          <a:p>
            <a:pPr marL="0" indent="0">
              <a:buNone/>
            </a:pPr>
            <a:endParaRPr lang="nl-NL" sz="9600" dirty="0"/>
          </a:p>
          <a:p>
            <a:pPr marL="0" indent="0">
              <a:buNone/>
            </a:pPr>
            <a:endParaRPr lang="nl-NL" sz="8000" dirty="0"/>
          </a:p>
          <a:p>
            <a:pPr marL="0" indent="0">
              <a:buNone/>
            </a:pPr>
            <a:endParaRPr lang="nl-NL" sz="8000" dirty="0"/>
          </a:p>
          <a:p>
            <a:pPr marL="0" indent="0">
              <a:buNone/>
            </a:pPr>
            <a:r>
              <a:rPr lang="nl-NL" sz="8000" dirty="0"/>
              <a:t>27-04-2024	Lotte, dochter van Martin en Evianne Panneman</a:t>
            </a:r>
          </a:p>
          <a:p>
            <a:pPr marL="0" indent="0">
              <a:buNone/>
            </a:pPr>
            <a:r>
              <a:rPr lang="nl-NL" sz="8000" dirty="0"/>
              <a:t>06-12-2024	David, zoon van Niels en Ineke Blokzijl</a:t>
            </a:r>
          </a:p>
          <a:p>
            <a:pPr marL="0" indent="0">
              <a:buNone/>
            </a:pPr>
            <a:r>
              <a:rPr lang="nl-NL" sz="8000" dirty="0"/>
              <a:t>21-12-2024	Finn, zoon van Remco en Iris Lantinga</a:t>
            </a:r>
          </a:p>
          <a:p>
            <a:pPr marL="0" indent="0">
              <a:buNone/>
            </a:pPr>
            <a:endParaRPr lang="nl-NL" sz="11200" dirty="0"/>
          </a:p>
          <a:p>
            <a:pPr marL="0" indent="0">
              <a:buNone/>
            </a:pPr>
            <a:endParaRPr lang="nl-NL" sz="5100" dirty="0"/>
          </a:p>
          <a:p>
            <a:pPr marL="0" indent="0">
              <a:buNone/>
            </a:pPr>
            <a:endParaRPr lang="nl-NL" sz="5100" dirty="0"/>
          </a:p>
          <a:p>
            <a:pPr marL="0" indent="0">
              <a:buNone/>
            </a:pPr>
            <a:r>
              <a:rPr lang="nl-NL" sz="3600" dirty="0"/>
              <a:t>     </a:t>
            </a:r>
          </a:p>
          <a:p>
            <a:pPr marL="0" indent="0">
              <a:buNone/>
            </a:pPr>
            <a:endParaRPr lang="nl-NL" sz="5100" dirty="0"/>
          </a:p>
          <a:p>
            <a:pPr marL="0" indent="0">
              <a:buNone/>
            </a:pPr>
            <a:endParaRPr lang="nl-NL" sz="5100" dirty="0"/>
          </a:p>
          <a:p>
            <a:pPr marL="0" indent="0">
              <a:buNone/>
            </a:pPr>
            <a:r>
              <a:rPr lang="nl-NL" sz="3600" dirty="0"/>
              <a:t>   </a:t>
            </a:r>
          </a:p>
          <a:p>
            <a:pPr marL="0" indent="0">
              <a:buNone/>
            </a:pPr>
            <a:r>
              <a:rPr lang="nl-NL" sz="2800" dirty="0"/>
              <a:t>  </a:t>
            </a:r>
          </a:p>
        </p:txBody>
      </p:sp>
      <p:pic>
        <p:nvPicPr>
          <p:cNvPr id="7" name="Afbeelding 6">
            <a:extLst>
              <a:ext uri="{FF2B5EF4-FFF2-40B4-BE49-F238E27FC236}">
                <a16:creationId xmlns:a16="http://schemas.microsoft.com/office/drawing/2014/main" id="{985D8744-246A-41C9-B523-373CB484CF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9872" y="2780928"/>
            <a:ext cx="2304256" cy="2160240"/>
          </a:xfrm>
          <a:prstGeom prst="rect">
            <a:avLst/>
          </a:prstGeom>
        </p:spPr>
      </p:pic>
    </p:spTree>
    <p:extLst>
      <p:ext uri="{BB962C8B-B14F-4D97-AF65-F5344CB8AC3E}">
        <p14:creationId xmlns:p14="http://schemas.microsoft.com/office/powerpoint/2010/main" val="1714445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CB457A-0ECC-4890-BEE0-1F9B807C5598}"/>
              </a:ext>
            </a:extLst>
          </p:cNvPr>
          <p:cNvSpPr>
            <a:spLocks noGrp="1"/>
          </p:cNvSpPr>
          <p:nvPr>
            <p:ph type="title"/>
          </p:nvPr>
        </p:nvSpPr>
        <p:spPr/>
        <p:txBody>
          <a:bodyPr>
            <a:normAutofit/>
          </a:bodyPr>
          <a:lstStyle/>
          <a:p>
            <a:r>
              <a:rPr lang="nl-NL" sz="3200" b="1" dirty="0"/>
              <a:t>             Geboortekaartjes</a:t>
            </a:r>
          </a:p>
        </p:txBody>
      </p:sp>
      <p:pic>
        <p:nvPicPr>
          <p:cNvPr id="16" name="Afbeelding 15">
            <a:extLst>
              <a:ext uri="{FF2B5EF4-FFF2-40B4-BE49-F238E27FC236}">
                <a16:creationId xmlns:a16="http://schemas.microsoft.com/office/drawing/2014/main" id="{33EB5907-02EF-92C3-AB94-7768746FF3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1268760"/>
            <a:ext cx="2304256" cy="2160240"/>
          </a:xfrm>
          <a:prstGeom prst="rect">
            <a:avLst/>
          </a:prstGeom>
        </p:spPr>
      </p:pic>
      <p:pic>
        <p:nvPicPr>
          <p:cNvPr id="7" name="Afbeelding 6">
            <a:extLst>
              <a:ext uri="{FF2B5EF4-FFF2-40B4-BE49-F238E27FC236}">
                <a16:creationId xmlns:a16="http://schemas.microsoft.com/office/drawing/2014/main" id="{9B085D42-2DDB-0A96-7BB2-575425E090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417521"/>
            <a:ext cx="3212420" cy="3193929"/>
          </a:xfrm>
          <a:prstGeom prst="rect">
            <a:avLst/>
          </a:prstGeom>
        </p:spPr>
      </p:pic>
      <p:pic>
        <p:nvPicPr>
          <p:cNvPr id="10" name="Afbeelding 9">
            <a:extLst>
              <a:ext uri="{FF2B5EF4-FFF2-40B4-BE49-F238E27FC236}">
                <a16:creationId xmlns:a16="http://schemas.microsoft.com/office/drawing/2014/main" id="{2ABE4B7D-0017-FFBF-447E-CEE2A84C09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3754332"/>
            <a:ext cx="8640960" cy="2829029"/>
          </a:xfrm>
          <a:prstGeom prst="rect">
            <a:avLst/>
          </a:prstGeom>
        </p:spPr>
      </p:pic>
    </p:spTree>
    <p:extLst>
      <p:ext uri="{BB962C8B-B14F-4D97-AF65-F5344CB8AC3E}">
        <p14:creationId xmlns:p14="http://schemas.microsoft.com/office/powerpoint/2010/main" val="742451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CC2D3B-C3E3-40A3-9F70-06838AE07102}"/>
              </a:ext>
            </a:extLst>
          </p:cNvPr>
          <p:cNvSpPr>
            <a:spLocks noGrp="1"/>
          </p:cNvSpPr>
          <p:nvPr>
            <p:ph type="title"/>
          </p:nvPr>
        </p:nvSpPr>
        <p:spPr/>
        <p:txBody>
          <a:bodyPr>
            <a:normAutofit/>
          </a:bodyPr>
          <a:lstStyle/>
          <a:p>
            <a:r>
              <a:rPr lang="nl-NL" sz="3200" b="1" dirty="0"/>
              <a:t>             Geboortekaartjes</a:t>
            </a:r>
          </a:p>
        </p:txBody>
      </p:sp>
      <p:pic>
        <p:nvPicPr>
          <p:cNvPr id="12" name="Afbeelding 11">
            <a:extLst>
              <a:ext uri="{FF2B5EF4-FFF2-40B4-BE49-F238E27FC236}">
                <a16:creationId xmlns:a16="http://schemas.microsoft.com/office/drawing/2014/main" id="{A4D8BDA4-C091-AF8A-63E4-6C44572169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548680"/>
            <a:ext cx="2026568" cy="1512168"/>
          </a:xfrm>
          <a:prstGeom prst="rect">
            <a:avLst/>
          </a:prstGeom>
        </p:spPr>
      </p:pic>
      <p:pic>
        <p:nvPicPr>
          <p:cNvPr id="7" name="Afbeelding 6">
            <a:extLst>
              <a:ext uri="{FF2B5EF4-FFF2-40B4-BE49-F238E27FC236}">
                <a16:creationId xmlns:a16="http://schemas.microsoft.com/office/drawing/2014/main" id="{97CACDF2-8A3F-7808-33DC-09193B0ED2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124744"/>
            <a:ext cx="5654392" cy="1872208"/>
          </a:xfrm>
          <a:prstGeom prst="rect">
            <a:avLst/>
          </a:prstGeom>
        </p:spPr>
      </p:pic>
      <p:pic>
        <p:nvPicPr>
          <p:cNvPr id="10" name="Afbeelding 9">
            <a:extLst>
              <a:ext uri="{FF2B5EF4-FFF2-40B4-BE49-F238E27FC236}">
                <a16:creationId xmlns:a16="http://schemas.microsoft.com/office/drawing/2014/main" id="{B03045A5-F75C-5444-A51A-28090A8E37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8760" y="3068960"/>
            <a:ext cx="7178040" cy="3659934"/>
          </a:xfrm>
          <a:prstGeom prst="rect">
            <a:avLst/>
          </a:prstGeom>
        </p:spPr>
      </p:pic>
    </p:spTree>
    <p:extLst>
      <p:ext uri="{BB962C8B-B14F-4D97-AF65-F5344CB8AC3E}">
        <p14:creationId xmlns:p14="http://schemas.microsoft.com/office/powerpoint/2010/main" val="3158634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8347F-CE4D-8391-879F-7E97CEB4164C}"/>
              </a:ext>
            </a:extLst>
          </p:cNvPr>
          <p:cNvSpPr>
            <a:spLocks noGrp="1"/>
          </p:cNvSpPr>
          <p:nvPr>
            <p:ph type="title"/>
          </p:nvPr>
        </p:nvSpPr>
        <p:spPr/>
        <p:txBody>
          <a:bodyPr>
            <a:normAutofit/>
          </a:bodyPr>
          <a:lstStyle/>
          <a:p>
            <a:r>
              <a:rPr lang="nl-NL" sz="3200" b="1" dirty="0"/>
              <a:t>Geboortekaartjes</a:t>
            </a:r>
          </a:p>
        </p:txBody>
      </p:sp>
      <p:pic>
        <p:nvPicPr>
          <p:cNvPr id="6" name="Afbeelding 5">
            <a:extLst>
              <a:ext uri="{FF2B5EF4-FFF2-40B4-BE49-F238E27FC236}">
                <a16:creationId xmlns:a16="http://schemas.microsoft.com/office/drawing/2014/main" id="{257FA1CF-5CFE-F7E4-40EB-50C2FD9F1E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8080" y="1052736"/>
            <a:ext cx="2376264" cy="2159994"/>
          </a:xfrm>
          <a:prstGeom prst="rect">
            <a:avLst/>
          </a:prstGeom>
        </p:spPr>
      </p:pic>
      <p:pic>
        <p:nvPicPr>
          <p:cNvPr id="3" name="Afbeelding 2">
            <a:extLst>
              <a:ext uri="{FF2B5EF4-FFF2-40B4-BE49-F238E27FC236}">
                <a16:creationId xmlns:a16="http://schemas.microsoft.com/office/drawing/2014/main" id="{D700768F-9CB6-BAF7-5C71-CAE93A8AD1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4239706"/>
            <a:ext cx="2304256" cy="1656184"/>
          </a:xfrm>
          <a:prstGeom prst="rect">
            <a:avLst/>
          </a:prstGeom>
        </p:spPr>
      </p:pic>
      <p:pic>
        <p:nvPicPr>
          <p:cNvPr id="9" name="Afbeelding 8">
            <a:extLst>
              <a:ext uri="{FF2B5EF4-FFF2-40B4-BE49-F238E27FC236}">
                <a16:creationId xmlns:a16="http://schemas.microsoft.com/office/drawing/2014/main" id="{DD20B908-2426-3635-1602-3E0F687C24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052736"/>
            <a:ext cx="6048672" cy="2376264"/>
          </a:xfrm>
          <a:prstGeom prst="rect">
            <a:avLst/>
          </a:prstGeom>
        </p:spPr>
      </p:pic>
      <p:pic>
        <p:nvPicPr>
          <p:cNvPr id="12" name="Afbeelding 11">
            <a:extLst>
              <a:ext uri="{FF2B5EF4-FFF2-40B4-BE49-F238E27FC236}">
                <a16:creationId xmlns:a16="http://schemas.microsoft.com/office/drawing/2014/main" id="{506C5421-F72B-198B-8107-E1D0ADD33F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7784" y="3645270"/>
            <a:ext cx="5904656" cy="2938092"/>
          </a:xfrm>
          <a:prstGeom prst="rect">
            <a:avLst/>
          </a:prstGeom>
        </p:spPr>
      </p:pic>
    </p:spTree>
    <p:extLst>
      <p:ext uri="{BB962C8B-B14F-4D97-AF65-F5344CB8AC3E}">
        <p14:creationId xmlns:p14="http://schemas.microsoft.com/office/powerpoint/2010/main" val="1232800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C4C43D-5EDD-20BC-96FA-ED4060D6304C}"/>
              </a:ext>
            </a:extLst>
          </p:cNvPr>
          <p:cNvSpPr>
            <a:spLocks noGrp="1"/>
          </p:cNvSpPr>
          <p:nvPr>
            <p:ph type="title"/>
          </p:nvPr>
        </p:nvSpPr>
        <p:spPr/>
        <p:txBody>
          <a:bodyPr>
            <a:normAutofit/>
          </a:bodyPr>
          <a:lstStyle/>
          <a:p>
            <a:r>
              <a:rPr lang="nl-NL" sz="3200" b="1" dirty="0"/>
              <a:t>                   Geboortekaartjes</a:t>
            </a:r>
          </a:p>
        </p:txBody>
      </p:sp>
      <p:pic>
        <p:nvPicPr>
          <p:cNvPr id="5" name="Afbeelding 4">
            <a:extLst>
              <a:ext uri="{FF2B5EF4-FFF2-40B4-BE49-F238E27FC236}">
                <a16:creationId xmlns:a16="http://schemas.microsoft.com/office/drawing/2014/main" id="{DA7D6C28-1213-52C1-B208-65CC5A313C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124744"/>
            <a:ext cx="2917336" cy="2983248"/>
          </a:xfrm>
          <a:prstGeom prst="rect">
            <a:avLst/>
          </a:prstGeom>
        </p:spPr>
      </p:pic>
      <p:pic>
        <p:nvPicPr>
          <p:cNvPr id="7" name="Afbeelding 6">
            <a:extLst>
              <a:ext uri="{FF2B5EF4-FFF2-40B4-BE49-F238E27FC236}">
                <a16:creationId xmlns:a16="http://schemas.microsoft.com/office/drawing/2014/main" id="{F22BE6D0-4E94-4D1E-316D-459A9C5AAA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1880" y="3625226"/>
            <a:ext cx="5194920" cy="2983248"/>
          </a:xfrm>
          <a:prstGeom prst="rect">
            <a:avLst/>
          </a:prstGeom>
        </p:spPr>
      </p:pic>
      <p:pic>
        <p:nvPicPr>
          <p:cNvPr id="8" name="Afbeelding 7">
            <a:extLst>
              <a:ext uri="{FF2B5EF4-FFF2-40B4-BE49-F238E27FC236}">
                <a16:creationId xmlns:a16="http://schemas.microsoft.com/office/drawing/2014/main" id="{417E0D88-3B82-ECB6-A79A-96A7044CE1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1208" y="1269006"/>
            <a:ext cx="2376264" cy="1963768"/>
          </a:xfrm>
          <a:prstGeom prst="rect">
            <a:avLst/>
          </a:prstGeom>
        </p:spPr>
      </p:pic>
      <p:pic>
        <p:nvPicPr>
          <p:cNvPr id="9" name="Afbeelding 8">
            <a:extLst>
              <a:ext uri="{FF2B5EF4-FFF2-40B4-BE49-F238E27FC236}">
                <a16:creationId xmlns:a16="http://schemas.microsoft.com/office/drawing/2014/main" id="{D5065722-909E-29D8-B6F9-EC5DAC9EC9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648" y="4460534"/>
            <a:ext cx="2376264" cy="2159994"/>
          </a:xfrm>
          <a:prstGeom prst="rect">
            <a:avLst/>
          </a:prstGeom>
        </p:spPr>
      </p:pic>
    </p:spTree>
    <p:extLst>
      <p:ext uri="{BB962C8B-B14F-4D97-AF65-F5344CB8AC3E}">
        <p14:creationId xmlns:p14="http://schemas.microsoft.com/office/powerpoint/2010/main" val="4095569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C7D7FF-2B7C-3D1F-8F62-9BDAC25AB7BE}"/>
              </a:ext>
            </a:extLst>
          </p:cNvPr>
          <p:cNvSpPr>
            <a:spLocks noGrp="1"/>
          </p:cNvSpPr>
          <p:nvPr>
            <p:ph type="title"/>
          </p:nvPr>
        </p:nvSpPr>
        <p:spPr/>
        <p:txBody>
          <a:bodyPr>
            <a:normAutofit/>
          </a:bodyPr>
          <a:lstStyle/>
          <a:p>
            <a:r>
              <a:rPr lang="nl-NL" sz="3200" b="1" dirty="0"/>
              <a:t>Geboortekaartjes</a:t>
            </a:r>
          </a:p>
        </p:txBody>
      </p:sp>
      <p:pic>
        <p:nvPicPr>
          <p:cNvPr id="5" name="Afbeelding 4">
            <a:extLst>
              <a:ext uri="{FF2B5EF4-FFF2-40B4-BE49-F238E27FC236}">
                <a16:creationId xmlns:a16="http://schemas.microsoft.com/office/drawing/2014/main" id="{2168FA49-FF46-764B-607A-977012B3B3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336" y="2276872"/>
            <a:ext cx="3744416" cy="3689648"/>
          </a:xfrm>
          <a:prstGeom prst="rect">
            <a:avLst/>
          </a:prstGeom>
        </p:spPr>
      </p:pic>
      <p:pic>
        <p:nvPicPr>
          <p:cNvPr id="7" name="Afbeelding 6">
            <a:extLst>
              <a:ext uri="{FF2B5EF4-FFF2-40B4-BE49-F238E27FC236}">
                <a16:creationId xmlns:a16="http://schemas.microsoft.com/office/drawing/2014/main" id="{9ED17E3C-5775-9597-5F7B-31BCE36FF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6512" y="1224136"/>
            <a:ext cx="2376264" cy="4409728"/>
          </a:xfrm>
          <a:prstGeom prst="rect">
            <a:avLst/>
          </a:prstGeom>
        </p:spPr>
      </p:pic>
      <p:pic>
        <p:nvPicPr>
          <p:cNvPr id="8" name="Afbeelding 7">
            <a:extLst>
              <a:ext uri="{FF2B5EF4-FFF2-40B4-BE49-F238E27FC236}">
                <a16:creationId xmlns:a16="http://schemas.microsoft.com/office/drawing/2014/main" id="{6B80B7A4-82BA-0E08-03F3-BC5E562E8B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1128" y="2850624"/>
            <a:ext cx="2160240" cy="1963768"/>
          </a:xfrm>
          <a:prstGeom prst="rect">
            <a:avLst/>
          </a:prstGeom>
        </p:spPr>
      </p:pic>
    </p:spTree>
    <p:extLst>
      <p:ext uri="{BB962C8B-B14F-4D97-AF65-F5344CB8AC3E}">
        <p14:creationId xmlns:p14="http://schemas.microsoft.com/office/powerpoint/2010/main" val="2712588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186F84-F567-4E85-905C-21D62370257E}"/>
              </a:ext>
            </a:extLst>
          </p:cNvPr>
          <p:cNvSpPr>
            <a:spLocks noGrp="1"/>
          </p:cNvSpPr>
          <p:nvPr>
            <p:ph type="title"/>
          </p:nvPr>
        </p:nvSpPr>
        <p:spPr/>
        <p:txBody>
          <a:bodyPr/>
          <a:lstStyle/>
          <a:p>
            <a:r>
              <a:rPr lang="nl-NL" b="1" dirty="0"/>
              <a:t>Opdragen</a:t>
            </a:r>
          </a:p>
        </p:txBody>
      </p:sp>
      <p:sp>
        <p:nvSpPr>
          <p:cNvPr id="3" name="Tijdelijke aanduiding voor inhoud 2">
            <a:extLst>
              <a:ext uri="{FF2B5EF4-FFF2-40B4-BE49-F238E27FC236}">
                <a16:creationId xmlns:a16="http://schemas.microsoft.com/office/drawing/2014/main" id="{B8C07A08-C690-4230-9464-17EE63DAA3B7}"/>
              </a:ext>
            </a:extLst>
          </p:cNvPr>
          <p:cNvSpPr>
            <a:spLocks noGrp="1"/>
          </p:cNvSpPr>
          <p:nvPr>
            <p:ph idx="1"/>
          </p:nvPr>
        </p:nvSpPr>
        <p:spPr/>
        <p:txBody>
          <a:bodyPr>
            <a:normAutofit fontScale="85000" lnSpcReduction="20000"/>
          </a:bodyPr>
          <a:lstStyle/>
          <a:p>
            <a:pPr marL="0" indent="0">
              <a:buNone/>
            </a:pPr>
            <a:r>
              <a:rPr lang="nl-NL" dirty="0"/>
              <a:t>  </a:t>
            </a:r>
            <a:r>
              <a:rPr lang="nl-NL" sz="2800" dirty="0"/>
              <a:t>05 mei Sela, dochter van Max en Ilonka</a:t>
            </a:r>
          </a:p>
          <a:p>
            <a:pPr marL="0" indent="0">
              <a:buNone/>
            </a:pPr>
            <a:r>
              <a:rPr lang="nl-NL" sz="2800" dirty="0"/>
              <a:t>  </a:t>
            </a:r>
          </a:p>
          <a:p>
            <a:pPr marL="0" indent="0">
              <a:buNone/>
            </a:pPr>
            <a:endParaRPr lang="nl-NL" sz="2800" dirty="0"/>
          </a:p>
          <a:p>
            <a:pPr marL="0" indent="0">
              <a:buNone/>
            </a:pPr>
            <a:r>
              <a:rPr lang="nl-NL" sz="2800" dirty="0"/>
              <a:t>                 </a:t>
            </a:r>
          </a:p>
          <a:p>
            <a:pPr marL="0" indent="0">
              <a:buNone/>
            </a:pPr>
            <a:r>
              <a:rPr lang="nl-NL" dirty="0"/>
              <a:t> </a:t>
            </a:r>
          </a:p>
          <a:p>
            <a:pPr marL="0" indent="0">
              <a:buNone/>
            </a:pPr>
            <a:endParaRPr lang="nl-NL" dirty="0"/>
          </a:p>
          <a:p>
            <a:pPr marL="0" indent="0">
              <a:buNone/>
            </a:pPr>
            <a:endParaRPr lang="nl-NL" sz="2800" dirty="0"/>
          </a:p>
          <a:p>
            <a:pPr marL="0" indent="0">
              <a:buNone/>
            </a:pPr>
            <a:endParaRPr lang="nl-NL" sz="2800" dirty="0"/>
          </a:p>
          <a:p>
            <a:pPr marL="0" indent="0">
              <a:buNone/>
            </a:pPr>
            <a:endParaRPr lang="nl-NL" sz="2800" dirty="0"/>
          </a:p>
          <a:p>
            <a:pPr marL="0" indent="0">
              <a:buNone/>
            </a:pPr>
            <a:endParaRPr lang="nl-NL" sz="2800" dirty="0"/>
          </a:p>
          <a:p>
            <a:pPr marL="0" indent="0">
              <a:buNone/>
            </a:pPr>
            <a:r>
              <a:rPr lang="nl-NL" sz="2800" dirty="0"/>
              <a:t>  05 mei Yuna, dochter van Mark en Laura</a:t>
            </a:r>
          </a:p>
        </p:txBody>
      </p:sp>
      <p:sp>
        <p:nvSpPr>
          <p:cNvPr id="4" name="AutoShape 2">
            <a:extLst>
              <a:ext uri="{FF2B5EF4-FFF2-40B4-BE49-F238E27FC236}">
                <a16:creationId xmlns:a16="http://schemas.microsoft.com/office/drawing/2014/main" id="{EEEAC3FA-EC8B-45D5-B7DA-86EE23980A8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a:extLst>
              <a:ext uri="{FF2B5EF4-FFF2-40B4-BE49-F238E27FC236}">
                <a16:creationId xmlns:a16="http://schemas.microsoft.com/office/drawing/2014/main" id="{6B7BD892-B526-43B2-A22A-AC8926454B66}"/>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AutoShape 6">
            <a:extLst>
              <a:ext uri="{FF2B5EF4-FFF2-40B4-BE49-F238E27FC236}">
                <a16:creationId xmlns:a16="http://schemas.microsoft.com/office/drawing/2014/main" id="{5FCDD098-0195-4AD9-8052-B094242F8461}"/>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AutoShape 8">
            <a:extLst>
              <a:ext uri="{FF2B5EF4-FFF2-40B4-BE49-F238E27FC236}">
                <a16:creationId xmlns:a16="http://schemas.microsoft.com/office/drawing/2014/main" id="{48D6666B-B9BE-4D70-AD56-95B76850CADE}"/>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 name="AutoShape 10">
            <a:extLst>
              <a:ext uri="{FF2B5EF4-FFF2-40B4-BE49-F238E27FC236}">
                <a16:creationId xmlns:a16="http://schemas.microsoft.com/office/drawing/2014/main" id="{6936E668-709F-4567-B4A8-BAC52B094DD9}"/>
              </a:ext>
            </a:extLst>
          </p:cNvPr>
          <p:cNvSpPr>
            <a:spLocks noChangeAspect="1" noChangeArrowheads="1"/>
          </p:cNvSpPr>
          <p:nvPr/>
        </p:nvSpPr>
        <p:spPr bwMode="auto">
          <a:xfrm>
            <a:off x="5029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 name="Afbeelding 9">
            <a:extLst>
              <a:ext uri="{FF2B5EF4-FFF2-40B4-BE49-F238E27FC236}">
                <a16:creationId xmlns:a16="http://schemas.microsoft.com/office/drawing/2014/main" id="{588DA11B-9ADB-4C1B-A8F0-2C4695B0F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2280819"/>
            <a:ext cx="4320480" cy="2905962"/>
          </a:xfrm>
          <a:prstGeom prst="rect">
            <a:avLst/>
          </a:prstGeom>
        </p:spPr>
      </p:pic>
    </p:spTree>
    <p:extLst>
      <p:ext uri="{BB962C8B-B14F-4D97-AF65-F5344CB8AC3E}">
        <p14:creationId xmlns:p14="http://schemas.microsoft.com/office/powerpoint/2010/main" val="396540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685800" y="2633912"/>
            <a:ext cx="7721826" cy="478486"/>
          </a:xfrm>
        </p:spPr>
        <p:txBody>
          <a:bodyPr>
            <a:normAutofit fontScale="90000"/>
          </a:bodyPr>
          <a:lstStyle/>
          <a:p>
            <a:br>
              <a:rPr lang="nl-NL" b="1" dirty="0"/>
            </a:br>
            <a:br>
              <a:rPr lang="nl-NL" b="1" dirty="0"/>
            </a:br>
            <a:br>
              <a:rPr lang="nl-NL" b="1" dirty="0"/>
            </a:br>
            <a:r>
              <a:rPr lang="nl-NL" b="1" dirty="0"/>
              <a:t>Ons doel: </a:t>
            </a:r>
            <a:br>
              <a:rPr lang="nl-NL" b="1" dirty="0"/>
            </a:br>
            <a:br>
              <a:rPr lang="nl-NL" b="1" dirty="0"/>
            </a:br>
            <a:br>
              <a:rPr lang="nl-NL" b="1" dirty="0"/>
            </a:br>
            <a:br>
              <a:rPr lang="nl-NL" b="1" dirty="0"/>
            </a:br>
            <a:br>
              <a:rPr lang="nl-NL" b="1" dirty="0"/>
            </a:br>
            <a:br>
              <a:rPr lang="nl-NL" b="1" dirty="0"/>
            </a:br>
            <a:r>
              <a:rPr lang="nl-NL" b="1" dirty="0"/>
              <a:t>Samen Jezus Christus dienen in woord en daad!</a:t>
            </a:r>
            <a:r>
              <a:rPr lang="nl-NL" dirty="0"/>
              <a:t> </a:t>
            </a:r>
          </a:p>
        </p:txBody>
      </p:sp>
      <p:pic>
        <p:nvPicPr>
          <p:cNvPr id="3074" name="Picture 2" descr="Kruispunt - Baptisten Gemeente Stadskanaal-Zuid - YouTube">
            <a:extLst>
              <a:ext uri="{FF2B5EF4-FFF2-40B4-BE49-F238E27FC236}">
                <a16:creationId xmlns:a16="http://schemas.microsoft.com/office/drawing/2014/main" id="{57326371-8689-253D-BC23-C7BAF8EF0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988840"/>
            <a:ext cx="4104456"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920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FADF1A-A678-EBAB-6D50-26E43116DB2B}"/>
              </a:ext>
            </a:extLst>
          </p:cNvPr>
          <p:cNvSpPr>
            <a:spLocks noGrp="1"/>
          </p:cNvSpPr>
          <p:nvPr>
            <p:ph type="title"/>
          </p:nvPr>
        </p:nvSpPr>
        <p:spPr>
          <a:xfrm>
            <a:off x="457200" y="274638"/>
            <a:ext cx="8229600" cy="3298378"/>
          </a:xfrm>
        </p:spPr>
        <p:txBody>
          <a:bodyPr/>
          <a:lstStyle/>
          <a:p>
            <a:br>
              <a:rPr lang="nl-NL" dirty="0"/>
            </a:br>
            <a:br>
              <a:rPr lang="nl-NL" dirty="0"/>
            </a:br>
            <a:br>
              <a:rPr lang="nl-NL" dirty="0"/>
            </a:br>
            <a:r>
              <a:rPr lang="nl-NL" dirty="0"/>
              <a:t>getrouwd / kerkelijke inzegening</a:t>
            </a:r>
          </a:p>
        </p:txBody>
      </p:sp>
      <p:sp>
        <p:nvSpPr>
          <p:cNvPr id="3" name="Tijdelijke aanduiding voor inhoud 2">
            <a:extLst>
              <a:ext uri="{FF2B5EF4-FFF2-40B4-BE49-F238E27FC236}">
                <a16:creationId xmlns:a16="http://schemas.microsoft.com/office/drawing/2014/main" id="{3A9BB381-1FA1-DDDD-8E99-2DA4F9DDA89D}"/>
              </a:ext>
            </a:extLst>
          </p:cNvPr>
          <p:cNvSpPr>
            <a:spLocks noGrp="1"/>
          </p:cNvSpPr>
          <p:nvPr>
            <p:ph idx="1"/>
          </p:nvPr>
        </p:nvSpPr>
        <p:spPr>
          <a:xfrm>
            <a:off x="1197968" y="2996952"/>
            <a:ext cx="7488832" cy="3960440"/>
          </a:xfrm>
        </p:spPr>
        <p:txBody>
          <a:bodyPr>
            <a:normAutofit/>
          </a:bodyPr>
          <a:lstStyle/>
          <a:p>
            <a:pPr marL="0" indent="0">
              <a:buNone/>
            </a:pPr>
            <a:r>
              <a:rPr lang="nl-NL" dirty="0"/>
              <a:t>   </a:t>
            </a:r>
          </a:p>
          <a:p>
            <a:pPr marL="0" indent="0">
              <a:buNone/>
            </a:pPr>
            <a:endParaRPr lang="nl-NL" dirty="0"/>
          </a:p>
          <a:p>
            <a:pPr marL="0" indent="0">
              <a:buNone/>
            </a:pPr>
            <a:r>
              <a:rPr lang="nl-NL" dirty="0"/>
              <a:t> </a:t>
            </a:r>
            <a:r>
              <a:rPr lang="nl-NL" dirty="0">
                <a:latin typeface="Lucida Calligraphy" panose="03010101010101010101" pitchFamily="66" charset="0"/>
              </a:rPr>
              <a:t>14 maart    Max en Ilonka </a:t>
            </a:r>
          </a:p>
          <a:p>
            <a:pPr marL="0" indent="0">
              <a:buNone/>
            </a:pPr>
            <a:r>
              <a:rPr lang="nl-NL" dirty="0">
                <a:latin typeface="Lucida Calligraphy" panose="03010101010101010101" pitchFamily="66" charset="0"/>
              </a:rPr>
              <a:t> 31 mei		Remco en Iris</a:t>
            </a:r>
          </a:p>
          <a:p>
            <a:pPr marL="0" indent="0">
              <a:buNone/>
            </a:pPr>
            <a:r>
              <a:rPr lang="nl-NL" dirty="0">
                <a:latin typeface="Lucida Calligraphy" panose="03010101010101010101" pitchFamily="66" charset="0"/>
              </a:rPr>
              <a:t>       </a:t>
            </a:r>
          </a:p>
        </p:txBody>
      </p:sp>
      <p:pic>
        <p:nvPicPr>
          <p:cNvPr id="11" name="Afbeelding 10">
            <a:extLst>
              <a:ext uri="{FF2B5EF4-FFF2-40B4-BE49-F238E27FC236}">
                <a16:creationId xmlns:a16="http://schemas.microsoft.com/office/drawing/2014/main" id="{57A83954-9959-71D1-44E9-34FD4B35D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274638"/>
            <a:ext cx="7229425" cy="2304256"/>
          </a:xfrm>
          <a:prstGeom prst="rect">
            <a:avLst/>
          </a:prstGeom>
        </p:spPr>
      </p:pic>
    </p:spTree>
    <p:extLst>
      <p:ext uri="{BB962C8B-B14F-4D97-AF65-F5344CB8AC3E}">
        <p14:creationId xmlns:p14="http://schemas.microsoft.com/office/powerpoint/2010/main" val="3681847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60337"/>
            <a:ext cx="8229600" cy="1143000"/>
          </a:xfrm>
        </p:spPr>
        <p:txBody>
          <a:bodyPr>
            <a:normAutofit/>
          </a:bodyPr>
          <a:lstStyle/>
          <a:p>
            <a:r>
              <a:rPr lang="nl-NL" sz="3200" dirty="0"/>
              <a:t>Januari 2024</a:t>
            </a:r>
          </a:p>
        </p:txBody>
      </p:sp>
      <p:sp>
        <p:nvSpPr>
          <p:cNvPr id="3" name="Tijdelijke aanduiding voor inhoud 2"/>
          <p:cNvSpPr>
            <a:spLocks noGrp="1"/>
          </p:cNvSpPr>
          <p:nvPr>
            <p:ph idx="1"/>
          </p:nvPr>
        </p:nvSpPr>
        <p:spPr>
          <a:xfrm>
            <a:off x="1403648" y="1052736"/>
            <a:ext cx="6026155" cy="5904656"/>
          </a:xfrm>
        </p:spPr>
        <p:txBody>
          <a:bodyPr>
            <a:normAutofit/>
          </a:bodyPr>
          <a:lstStyle/>
          <a:p>
            <a:pPr marL="0" indent="0">
              <a:buNone/>
            </a:pPr>
            <a:r>
              <a:rPr lang="nl-NL" dirty="0"/>
              <a:t>10 januari introductieavond</a:t>
            </a:r>
          </a:p>
          <a:p>
            <a:pPr marL="0" indent="0">
              <a:buNone/>
            </a:pPr>
            <a:r>
              <a:rPr lang="nl-NL" sz="1400" dirty="0"/>
              <a:t>Deze introductieavond is bedoeld voor: ➢ Bezoekers die geïnteresseerd zijn om meer te weten te komen over onze gemeente ➢ Betrokkenen die er over na denken om zich aan te sluiten bij onze gemeente ➢ Degenen die de afgelopen tijd zijn aangesloten maar graag nader kennis zouden willen maken en meer willen weten. Zowel voor hen die al langer bij ons naar de kerk gaan als voor degenen die hier sinds kort komen is het belangrijk om te weten waar de gemeente voor staat. Er worden op de introductie-avond veel vragen beantwoord. In de voorgaande Nieuwsbrieven staat welke. Daarnaast worden natuurlijk ook de vragen die er verder nog zijn beantwoord.</a:t>
            </a:r>
          </a:p>
          <a:p>
            <a:pPr marL="0" indent="0">
              <a:buNone/>
            </a:pPr>
            <a:r>
              <a:rPr lang="nl-NL" dirty="0"/>
              <a:t>21 t/m 28 januari Week van Gebed</a:t>
            </a:r>
          </a:p>
          <a:p>
            <a:pPr marL="0" indent="0">
              <a:buNone/>
            </a:pPr>
            <a:endParaRPr lang="nl-NL" dirty="0"/>
          </a:p>
          <a:p>
            <a:pPr marL="0" indent="0">
              <a:buNone/>
            </a:pPr>
            <a:endParaRPr lang="nl-NL" dirty="0"/>
          </a:p>
          <a:p>
            <a:pPr marL="0" indent="0">
              <a:buNone/>
            </a:pPr>
            <a:endParaRPr lang="nl-NL" dirty="0"/>
          </a:p>
          <a:p>
            <a:pPr marL="0" indent="0">
              <a:buNone/>
            </a:pPr>
            <a:endParaRPr lang="nl-NL" sz="2200" dirty="0"/>
          </a:p>
          <a:p>
            <a:pPr marL="0" indent="0">
              <a:buNone/>
            </a:pPr>
            <a:r>
              <a:rPr lang="nl-NL" sz="2000" b="1" dirty="0"/>
              <a:t>      31 januari 50+ nieuwjaarsbijeenkomst  podium vrij</a:t>
            </a:r>
          </a:p>
          <a:p>
            <a:pPr marL="0" indent="0">
              <a:buNone/>
            </a:pPr>
            <a:endParaRPr lang="nl-NL" sz="2200" dirty="0"/>
          </a:p>
        </p:txBody>
      </p:sp>
      <p:pic>
        <p:nvPicPr>
          <p:cNvPr id="6" name="Afbeelding 5">
            <a:extLst>
              <a:ext uri="{FF2B5EF4-FFF2-40B4-BE49-F238E27FC236}">
                <a16:creationId xmlns:a16="http://schemas.microsoft.com/office/drawing/2014/main" id="{59BFFD7A-37A9-2C00-77EF-77C4C5196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575" y="4149080"/>
            <a:ext cx="4514850" cy="2171700"/>
          </a:xfrm>
          <a:prstGeom prst="rect">
            <a:avLst/>
          </a:prstGeom>
        </p:spPr>
      </p:pic>
    </p:spTree>
    <p:extLst>
      <p:ext uri="{BB962C8B-B14F-4D97-AF65-F5344CB8AC3E}">
        <p14:creationId xmlns:p14="http://schemas.microsoft.com/office/powerpoint/2010/main" val="3242819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2DBD39-75C4-9AE5-ACE5-391F85E66163}"/>
              </a:ext>
            </a:extLst>
          </p:cNvPr>
          <p:cNvSpPr>
            <a:spLocks noGrp="1"/>
          </p:cNvSpPr>
          <p:nvPr>
            <p:ph type="title"/>
          </p:nvPr>
        </p:nvSpPr>
        <p:spPr/>
        <p:txBody>
          <a:bodyPr/>
          <a:lstStyle/>
          <a:p>
            <a:r>
              <a:rPr lang="nl-NL" dirty="0"/>
              <a:t>Februari 2023</a:t>
            </a:r>
          </a:p>
        </p:txBody>
      </p:sp>
      <p:sp>
        <p:nvSpPr>
          <p:cNvPr id="5" name="Tijdelijke aanduiding voor inhoud 4">
            <a:extLst>
              <a:ext uri="{FF2B5EF4-FFF2-40B4-BE49-F238E27FC236}">
                <a16:creationId xmlns:a16="http://schemas.microsoft.com/office/drawing/2014/main" id="{32CB8B69-35DC-FF5A-29E5-7A0A52E3FB31}"/>
              </a:ext>
            </a:extLst>
          </p:cNvPr>
          <p:cNvSpPr>
            <a:spLocks noGrp="1"/>
          </p:cNvSpPr>
          <p:nvPr>
            <p:ph idx="1"/>
          </p:nvPr>
        </p:nvSpPr>
        <p:spPr>
          <a:xfrm>
            <a:off x="457200" y="1196752"/>
            <a:ext cx="8229600" cy="4929411"/>
          </a:xfrm>
        </p:spPr>
        <p:txBody>
          <a:bodyPr>
            <a:normAutofit/>
          </a:bodyPr>
          <a:lstStyle/>
          <a:p>
            <a:pPr marL="0" indent="0">
              <a:buNone/>
            </a:pPr>
            <a:r>
              <a:rPr lang="nl-NL" sz="1800" dirty="0"/>
              <a:t>10 februari Teens for Life flessenactie</a:t>
            </a:r>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a:p>
            <a:pPr marL="0" indent="0">
              <a:buNone/>
            </a:pPr>
            <a:r>
              <a:rPr lang="nl-NL" sz="1800" dirty="0"/>
              <a:t>                  10 februari Gemeentevergadering/bidstond beroepingswerk</a:t>
            </a:r>
          </a:p>
        </p:txBody>
      </p:sp>
      <p:pic>
        <p:nvPicPr>
          <p:cNvPr id="3" name="Afbeelding 2">
            <a:extLst>
              <a:ext uri="{FF2B5EF4-FFF2-40B4-BE49-F238E27FC236}">
                <a16:creationId xmlns:a16="http://schemas.microsoft.com/office/drawing/2014/main" id="{64056DCB-7BDB-6933-0E0B-51C4E4BB2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1227" y="1126877"/>
            <a:ext cx="2448273" cy="2736304"/>
          </a:xfrm>
          <a:prstGeom prst="rect">
            <a:avLst/>
          </a:prstGeom>
        </p:spPr>
      </p:pic>
      <p:pic>
        <p:nvPicPr>
          <p:cNvPr id="7" name="Afbeelding 6">
            <a:extLst>
              <a:ext uri="{FF2B5EF4-FFF2-40B4-BE49-F238E27FC236}">
                <a16:creationId xmlns:a16="http://schemas.microsoft.com/office/drawing/2014/main" id="{491D99FB-6211-57F6-03A3-A9C1796171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640260"/>
            <a:ext cx="3096344" cy="2131640"/>
          </a:xfrm>
          <a:prstGeom prst="rect">
            <a:avLst/>
          </a:prstGeom>
        </p:spPr>
      </p:pic>
      <p:pic>
        <p:nvPicPr>
          <p:cNvPr id="15" name="Afbeelding 14">
            <a:extLst>
              <a:ext uri="{FF2B5EF4-FFF2-40B4-BE49-F238E27FC236}">
                <a16:creationId xmlns:a16="http://schemas.microsoft.com/office/drawing/2014/main" id="{AAA1F41A-CC30-A9A7-085E-854BB399BE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104" y="4702012"/>
            <a:ext cx="2857500" cy="1609725"/>
          </a:xfrm>
          <a:prstGeom prst="rect">
            <a:avLst/>
          </a:prstGeom>
        </p:spPr>
      </p:pic>
      <p:pic>
        <p:nvPicPr>
          <p:cNvPr id="18" name="Afbeelding 17">
            <a:extLst>
              <a:ext uri="{FF2B5EF4-FFF2-40B4-BE49-F238E27FC236}">
                <a16:creationId xmlns:a16="http://schemas.microsoft.com/office/drawing/2014/main" id="{09577115-2915-A936-14B3-C50314482C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60" y="4702012"/>
            <a:ext cx="4575348" cy="1646469"/>
          </a:xfrm>
          <a:prstGeom prst="rect">
            <a:avLst/>
          </a:prstGeom>
        </p:spPr>
      </p:pic>
    </p:spTree>
    <p:extLst>
      <p:ext uri="{BB962C8B-B14F-4D97-AF65-F5344CB8AC3E}">
        <p14:creationId xmlns:p14="http://schemas.microsoft.com/office/powerpoint/2010/main" val="3071632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E059E-F20F-52ED-88F0-85949DDDAB41}"/>
              </a:ext>
            </a:extLst>
          </p:cNvPr>
          <p:cNvSpPr>
            <a:spLocks noGrp="1"/>
          </p:cNvSpPr>
          <p:nvPr>
            <p:ph type="title"/>
          </p:nvPr>
        </p:nvSpPr>
        <p:spPr/>
        <p:txBody>
          <a:bodyPr/>
          <a:lstStyle/>
          <a:p>
            <a:r>
              <a:rPr lang="nl-NL" dirty="0"/>
              <a:t>Maart 2023</a:t>
            </a:r>
          </a:p>
        </p:txBody>
      </p:sp>
      <p:sp>
        <p:nvSpPr>
          <p:cNvPr id="3" name="Tijdelijke aanduiding voor inhoud 2">
            <a:extLst>
              <a:ext uri="{FF2B5EF4-FFF2-40B4-BE49-F238E27FC236}">
                <a16:creationId xmlns:a16="http://schemas.microsoft.com/office/drawing/2014/main" id="{86B09756-DC85-F9BC-45A1-AA7AC27D4136}"/>
              </a:ext>
            </a:extLst>
          </p:cNvPr>
          <p:cNvSpPr>
            <a:spLocks noGrp="1"/>
          </p:cNvSpPr>
          <p:nvPr>
            <p:ph idx="1"/>
          </p:nvPr>
        </p:nvSpPr>
        <p:spPr>
          <a:xfrm>
            <a:off x="539552" y="1268760"/>
            <a:ext cx="8229600" cy="4525963"/>
          </a:xfrm>
        </p:spPr>
        <p:txBody>
          <a:bodyPr>
            <a:noAutofit/>
          </a:bodyPr>
          <a:lstStyle/>
          <a:p>
            <a:pPr marL="0" indent="0">
              <a:buNone/>
            </a:pPr>
            <a:r>
              <a:rPr lang="nl-NL" sz="3600" dirty="0"/>
              <a:t>02 maart Youth for Life</a:t>
            </a:r>
          </a:p>
          <a:p>
            <a:pPr marL="0" indent="0">
              <a:buNone/>
            </a:pPr>
            <a:r>
              <a:rPr lang="nl-NL" sz="2800" dirty="0"/>
              <a:t>Dart, sjoel en tafeltennistournooi</a:t>
            </a:r>
          </a:p>
          <a:p>
            <a:pPr marL="0" indent="0">
              <a:buNone/>
            </a:pPr>
            <a:endParaRPr lang="nl-NL" sz="2800" dirty="0"/>
          </a:p>
          <a:p>
            <a:pPr marL="0" indent="0">
              <a:buNone/>
            </a:pPr>
            <a:endParaRPr lang="nl-NL" sz="2800" dirty="0"/>
          </a:p>
          <a:p>
            <a:pPr marL="0" indent="0">
              <a:buNone/>
            </a:pPr>
            <a:endParaRPr lang="nl-NL" sz="2800" dirty="0"/>
          </a:p>
          <a:p>
            <a:pPr marL="0" indent="0">
              <a:buNone/>
            </a:pPr>
            <a:endParaRPr lang="nl-NL" sz="2800" dirty="0"/>
          </a:p>
          <a:p>
            <a:pPr marL="0" indent="0">
              <a:buNone/>
            </a:pPr>
            <a:endParaRPr lang="nl-NL" sz="2800" dirty="0"/>
          </a:p>
          <a:p>
            <a:pPr marL="0" indent="0">
              <a:buNone/>
            </a:pPr>
            <a:r>
              <a:rPr lang="nl-NL" sz="2800" dirty="0"/>
              <a:t>04 maart Mannenvereniging en vrouwencontact</a:t>
            </a:r>
          </a:p>
          <a:p>
            <a:pPr marL="0" indent="0">
              <a:buNone/>
            </a:pPr>
            <a:r>
              <a:rPr lang="nl-NL" sz="2800" dirty="0"/>
              <a:t>Bidden om vrede voor Jeruzalem , spreker Fred Smit</a:t>
            </a:r>
          </a:p>
        </p:txBody>
      </p:sp>
      <p:pic>
        <p:nvPicPr>
          <p:cNvPr id="6" name="Afbeelding 5">
            <a:extLst>
              <a:ext uri="{FF2B5EF4-FFF2-40B4-BE49-F238E27FC236}">
                <a16:creationId xmlns:a16="http://schemas.microsoft.com/office/drawing/2014/main" id="{769A67FB-3BC7-659C-EBC8-651D651119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998" y="2560340"/>
            <a:ext cx="3816424" cy="1737320"/>
          </a:xfrm>
          <a:prstGeom prst="rect">
            <a:avLst/>
          </a:prstGeom>
        </p:spPr>
      </p:pic>
      <p:pic>
        <p:nvPicPr>
          <p:cNvPr id="5" name="Afbeelding 4">
            <a:extLst>
              <a:ext uri="{FF2B5EF4-FFF2-40B4-BE49-F238E27FC236}">
                <a16:creationId xmlns:a16="http://schemas.microsoft.com/office/drawing/2014/main" id="{05790DA0-338D-8D21-E639-FFA4401102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4352" y="2557015"/>
            <a:ext cx="3600400" cy="1737321"/>
          </a:xfrm>
          <a:prstGeom prst="rect">
            <a:avLst/>
          </a:prstGeom>
        </p:spPr>
      </p:pic>
    </p:spTree>
    <p:extLst>
      <p:ext uri="{BB962C8B-B14F-4D97-AF65-F5344CB8AC3E}">
        <p14:creationId xmlns:p14="http://schemas.microsoft.com/office/powerpoint/2010/main" val="2260825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73A7F9-6A53-832E-F5F2-CCBE8C0CD2B4}"/>
              </a:ext>
            </a:extLst>
          </p:cNvPr>
          <p:cNvSpPr>
            <a:spLocks noGrp="1"/>
          </p:cNvSpPr>
          <p:nvPr>
            <p:ph type="title"/>
          </p:nvPr>
        </p:nvSpPr>
        <p:spPr/>
        <p:txBody>
          <a:bodyPr/>
          <a:lstStyle/>
          <a:p>
            <a:r>
              <a:rPr lang="nl-NL" dirty="0"/>
              <a:t>Maart 2024</a:t>
            </a:r>
          </a:p>
        </p:txBody>
      </p:sp>
      <p:sp>
        <p:nvSpPr>
          <p:cNvPr id="3" name="Tijdelijke aanduiding voor inhoud 2">
            <a:extLst>
              <a:ext uri="{FF2B5EF4-FFF2-40B4-BE49-F238E27FC236}">
                <a16:creationId xmlns:a16="http://schemas.microsoft.com/office/drawing/2014/main" id="{CDA6FE32-D704-BA1F-4D84-4B3302AACE0B}"/>
              </a:ext>
            </a:extLst>
          </p:cNvPr>
          <p:cNvSpPr>
            <a:spLocks noGrp="1"/>
          </p:cNvSpPr>
          <p:nvPr>
            <p:ph idx="1"/>
          </p:nvPr>
        </p:nvSpPr>
        <p:spPr/>
        <p:txBody>
          <a:bodyPr/>
          <a:lstStyle/>
          <a:p>
            <a:pPr marL="0" indent="0">
              <a:buNone/>
            </a:pPr>
            <a:r>
              <a:rPr lang="nl-NL" dirty="0"/>
              <a:t>  17 en 24 maart Paaseitjesactie Crea kids</a:t>
            </a:r>
          </a:p>
          <a:p>
            <a:endParaRPr lang="nl-NL" dirty="0"/>
          </a:p>
          <a:p>
            <a:endParaRPr lang="nl-NL" dirty="0"/>
          </a:p>
          <a:p>
            <a:endParaRPr lang="nl-NL" dirty="0"/>
          </a:p>
          <a:p>
            <a:pPr marL="0" indent="0">
              <a:buNone/>
            </a:pPr>
            <a:r>
              <a:rPr lang="nl-NL" dirty="0"/>
              <a:t>  23 maart Hobbymarkt</a:t>
            </a:r>
          </a:p>
          <a:p>
            <a:pPr marL="0" indent="0">
              <a:buNone/>
            </a:pPr>
            <a:r>
              <a:rPr lang="nl-NL" dirty="0"/>
              <a:t>   </a:t>
            </a:r>
          </a:p>
        </p:txBody>
      </p:sp>
      <p:pic>
        <p:nvPicPr>
          <p:cNvPr id="4" name="Picture 2" descr="De bronafbeelding bekijken">
            <a:extLst>
              <a:ext uri="{FF2B5EF4-FFF2-40B4-BE49-F238E27FC236}">
                <a16:creationId xmlns:a16="http://schemas.microsoft.com/office/drawing/2014/main" id="{FC5BDCD6-4480-3CDE-A5E3-46DE41FA94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177382"/>
            <a:ext cx="2365407" cy="1656184"/>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F735FE80-FA53-CDA1-9D51-39CCFA029B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2058819"/>
            <a:ext cx="2808312" cy="4525963"/>
          </a:xfrm>
          <a:prstGeom prst="rect">
            <a:avLst/>
          </a:prstGeom>
        </p:spPr>
      </p:pic>
      <p:pic>
        <p:nvPicPr>
          <p:cNvPr id="9" name="Afbeelding 8">
            <a:extLst>
              <a:ext uri="{FF2B5EF4-FFF2-40B4-BE49-F238E27FC236}">
                <a16:creationId xmlns:a16="http://schemas.microsoft.com/office/drawing/2014/main" id="{3F8DE063-963E-D569-37C8-961D2979A8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4509119"/>
            <a:ext cx="4896544" cy="2194225"/>
          </a:xfrm>
          <a:prstGeom prst="rect">
            <a:avLst/>
          </a:prstGeom>
        </p:spPr>
      </p:pic>
    </p:spTree>
    <p:extLst>
      <p:ext uri="{BB962C8B-B14F-4D97-AF65-F5344CB8AC3E}">
        <p14:creationId xmlns:p14="http://schemas.microsoft.com/office/powerpoint/2010/main" val="1676001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6C18A-C08D-C18B-F5B1-5E297AD4766D}"/>
              </a:ext>
            </a:extLst>
          </p:cNvPr>
          <p:cNvSpPr>
            <a:spLocks noGrp="1"/>
          </p:cNvSpPr>
          <p:nvPr>
            <p:ph type="title"/>
          </p:nvPr>
        </p:nvSpPr>
        <p:spPr/>
        <p:txBody>
          <a:bodyPr/>
          <a:lstStyle/>
          <a:p>
            <a:r>
              <a:rPr lang="nl-NL" dirty="0"/>
              <a:t>Maart 2024</a:t>
            </a:r>
          </a:p>
        </p:txBody>
      </p:sp>
      <p:pic>
        <p:nvPicPr>
          <p:cNvPr id="5" name="Tijdelijke aanduiding voor inhoud 4">
            <a:extLst>
              <a:ext uri="{FF2B5EF4-FFF2-40B4-BE49-F238E27FC236}">
                <a16:creationId xmlns:a16="http://schemas.microsoft.com/office/drawing/2014/main" id="{3805B436-DB2F-5C6F-3250-DA8165CCFA4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1300490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B9B122-0416-4071-A285-250422B56039}"/>
              </a:ext>
            </a:extLst>
          </p:cNvPr>
          <p:cNvSpPr>
            <a:spLocks noGrp="1"/>
          </p:cNvSpPr>
          <p:nvPr>
            <p:ph type="title"/>
          </p:nvPr>
        </p:nvSpPr>
        <p:spPr/>
        <p:txBody>
          <a:bodyPr>
            <a:normAutofit/>
          </a:bodyPr>
          <a:lstStyle/>
          <a:p>
            <a:r>
              <a:rPr lang="nl-NL" b="1" dirty="0"/>
              <a:t>Maart 2024</a:t>
            </a:r>
          </a:p>
        </p:txBody>
      </p:sp>
      <p:sp>
        <p:nvSpPr>
          <p:cNvPr id="3" name="Tijdelijke aanduiding voor inhoud 2">
            <a:extLst>
              <a:ext uri="{FF2B5EF4-FFF2-40B4-BE49-F238E27FC236}">
                <a16:creationId xmlns:a16="http://schemas.microsoft.com/office/drawing/2014/main" id="{C9879070-BDE5-44CE-BB1F-F0445459C2AB}"/>
              </a:ext>
            </a:extLst>
          </p:cNvPr>
          <p:cNvSpPr>
            <a:spLocks noGrp="1"/>
          </p:cNvSpPr>
          <p:nvPr>
            <p:ph sz="half" idx="1"/>
          </p:nvPr>
        </p:nvSpPr>
        <p:spPr>
          <a:xfrm>
            <a:off x="457200" y="1196752"/>
            <a:ext cx="8229600" cy="5386610"/>
          </a:xfrm>
        </p:spPr>
        <p:txBody>
          <a:bodyPr>
            <a:normAutofit/>
          </a:bodyPr>
          <a:lstStyle/>
          <a:p>
            <a:pPr marL="0" indent="0">
              <a:buNone/>
            </a:pPr>
            <a:r>
              <a:rPr lang="nl-NL" b="1" dirty="0"/>
              <a:t>31 maart Pasen</a:t>
            </a:r>
          </a:p>
          <a:p>
            <a:pPr marL="0" indent="0">
              <a:buNone/>
            </a:pPr>
            <a:endParaRPr lang="nl-NL" b="1" dirty="0"/>
          </a:p>
          <a:p>
            <a:pPr marL="0" indent="0">
              <a:buNone/>
            </a:pPr>
            <a:endParaRPr lang="nl-NL" dirty="0"/>
          </a:p>
          <a:p>
            <a:pPr marL="0" indent="0">
              <a:buNone/>
            </a:pPr>
            <a:r>
              <a:rPr lang="nl-NL" dirty="0"/>
              <a:t>                </a:t>
            </a:r>
          </a:p>
          <a:p>
            <a:pPr marL="0" indent="0">
              <a:buNone/>
            </a:pPr>
            <a:endParaRPr lang="nl-NL" dirty="0"/>
          </a:p>
          <a:p>
            <a:pPr marL="0" indent="0">
              <a:buNone/>
            </a:pPr>
            <a:endParaRPr lang="nl-NL" dirty="0"/>
          </a:p>
          <a:p>
            <a:pPr marL="0" indent="0">
              <a:buNone/>
            </a:pPr>
            <a:endParaRPr lang="nl-NL" dirty="0"/>
          </a:p>
          <a:p>
            <a:pPr marL="0" indent="0">
              <a:buNone/>
            </a:pPr>
            <a:r>
              <a:rPr lang="nl-NL" dirty="0"/>
              <a:t>                 </a:t>
            </a:r>
          </a:p>
        </p:txBody>
      </p:sp>
      <p:pic>
        <p:nvPicPr>
          <p:cNvPr id="5" name="Afbeelding 4">
            <a:extLst>
              <a:ext uri="{FF2B5EF4-FFF2-40B4-BE49-F238E27FC236}">
                <a16:creationId xmlns:a16="http://schemas.microsoft.com/office/drawing/2014/main" id="{A21DC8DB-5E99-23C1-30BA-5A4EDC7CEF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2060848"/>
            <a:ext cx="2520280" cy="4599086"/>
          </a:xfrm>
          <a:prstGeom prst="rect">
            <a:avLst/>
          </a:prstGeom>
        </p:spPr>
      </p:pic>
      <p:pic>
        <p:nvPicPr>
          <p:cNvPr id="8" name="Afbeelding 7">
            <a:extLst>
              <a:ext uri="{FF2B5EF4-FFF2-40B4-BE49-F238E27FC236}">
                <a16:creationId xmlns:a16="http://schemas.microsoft.com/office/drawing/2014/main" id="{52A4EE38-0ACD-01D1-5E9B-0084AB792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7480" y="1196752"/>
            <a:ext cx="5987008" cy="1944216"/>
          </a:xfrm>
          <a:prstGeom prst="rect">
            <a:avLst/>
          </a:prstGeom>
        </p:spPr>
      </p:pic>
      <p:pic>
        <p:nvPicPr>
          <p:cNvPr id="11" name="Afbeelding 10">
            <a:extLst>
              <a:ext uri="{FF2B5EF4-FFF2-40B4-BE49-F238E27FC236}">
                <a16:creationId xmlns:a16="http://schemas.microsoft.com/office/drawing/2014/main" id="{19818B48-DFF5-F3FD-1522-226CAC9F2F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8756" y="3284984"/>
            <a:ext cx="4104456" cy="3518966"/>
          </a:xfrm>
          <a:prstGeom prst="rect">
            <a:avLst/>
          </a:prstGeom>
        </p:spPr>
      </p:pic>
    </p:spTree>
    <p:extLst>
      <p:ext uri="{BB962C8B-B14F-4D97-AF65-F5344CB8AC3E}">
        <p14:creationId xmlns:p14="http://schemas.microsoft.com/office/powerpoint/2010/main" val="1027454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703D72-E6B5-45BF-1B14-49C91A4320FD}"/>
              </a:ext>
            </a:extLst>
          </p:cNvPr>
          <p:cNvSpPr>
            <a:spLocks noGrp="1"/>
          </p:cNvSpPr>
          <p:nvPr>
            <p:ph type="title"/>
          </p:nvPr>
        </p:nvSpPr>
        <p:spPr/>
        <p:txBody>
          <a:bodyPr/>
          <a:lstStyle/>
          <a:p>
            <a:r>
              <a:rPr lang="nl-NL" dirty="0"/>
              <a:t>April 2024</a:t>
            </a:r>
          </a:p>
        </p:txBody>
      </p:sp>
      <p:sp>
        <p:nvSpPr>
          <p:cNvPr id="6" name="Tijdelijke aanduiding voor inhoud 5">
            <a:extLst>
              <a:ext uri="{FF2B5EF4-FFF2-40B4-BE49-F238E27FC236}">
                <a16:creationId xmlns:a16="http://schemas.microsoft.com/office/drawing/2014/main" id="{4113CB60-7350-AF96-491F-C3D170B8BBC5}"/>
              </a:ext>
            </a:extLst>
          </p:cNvPr>
          <p:cNvSpPr>
            <a:spLocks noGrp="1"/>
          </p:cNvSpPr>
          <p:nvPr>
            <p:ph idx="1"/>
          </p:nvPr>
        </p:nvSpPr>
        <p:spPr/>
        <p:txBody>
          <a:bodyPr/>
          <a:lstStyle/>
          <a:p>
            <a:pPr marL="0" indent="0">
              <a:buNone/>
            </a:pPr>
            <a:r>
              <a:rPr lang="nl-NL" dirty="0"/>
              <a:t>14 </a:t>
            </a:r>
            <a:r>
              <a:rPr lang="nl-NL"/>
              <a:t>april doopdienst Lotte Kuperus.</a:t>
            </a:r>
            <a:endParaRPr lang="nl-NL" dirty="0"/>
          </a:p>
        </p:txBody>
      </p:sp>
      <p:sp>
        <p:nvSpPr>
          <p:cNvPr id="7" name="Tijdelijke aanduiding voor inhoud 4">
            <a:extLst>
              <a:ext uri="{FF2B5EF4-FFF2-40B4-BE49-F238E27FC236}">
                <a16:creationId xmlns:a16="http://schemas.microsoft.com/office/drawing/2014/main" id="{23CF9C08-2CDD-EE2E-8D96-DADCAEEC56FC}"/>
              </a:ext>
            </a:extLst>
          </p:cNvPr>
          <p:cNvSpPr txBox="1">
            <a:spLocks/>
          </p:cNvSpPr>
          <p:nvPr/>
        </p:nvSpPr>
        <p:spPr>
          <a:xfrm>
            <a:off x="2786281" y="2518475"/>
            <a:ext cx="5875853" cy="30584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nl-NL" dirty="0"/>
          </a:p>
          <a:p>
            <a:pPr marL="0" indent="0">
              <a:buFont typeface="Arial" panose="020B0604020202020204" pitchFamily="34" charset="0"/>
              <a:buNone/>
            </a:pPr>
            <a:endParaRPr lang="nl-NL" dirty="0"/>
          </a:p>
        </p:txBody>
      </p:sp>
      <p:pic>
        <p:nvPicPr>
          <p:cNvPr id="4" name="Afbeelding 3">
            <a:extLst>
              <a:ext uri="{FF2B5EF4-FFF2-40B4-BE49-F238E27FC236}">
                <a16:creationId xmlns:a16="http://schemas.microsoft.com/office/drawing/2014/main" id="{281603C2-0737-6C68-572F-2A23FE6946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2204864"/>
            <a:ext cx="7128792" cy="3795886"/>
          </a:xfrm>
          <a:prstGeom prst="rect">
            <a:avLst/>
          </a:prstGeom>
        </p:spPr>
      </p:pic>
    </p:spTree>
    <p:extLst>
      <p:ext uri="{BB962C8B-B14F-4D97-AF65-F5344CB8AC3E}">
        <p14:creationId xmlns:p14="http://schemas.microsoft.com/office/powerpoint/2010/main" val="791808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D5A56-D910-78F7-0AFF-DFE5407FF49C}"/>
              </a:ext>
            </a:extLst>
          </p:cNvPr>
          <p:cNvSpPr>
            <a:spLocks noGrp="1"/>
          </p:cNvSpPr>
          <p:nvPr>
            <p:ph type="title"/>
          </p:nvPr>
        </p:nvSpPr>
        <p:spPr/>
        <p:txBody>
          <a:bodyPr/>
          <a:lstStyle/>
          <a:p>
            <a:r>
              <a:rPr lang="nl-NL" dirty="0"/>
              <a:t>April 2024</a:t>
            </a:r>
          </a:p>
        </p:txBody>
      </p:sp>
      <p:sp>
        <p:nvSpPr>
          <p:cNvPr id="5" name="Tijdelijke aanduiding voor inhoud 4">
            <a:extLst>
              <a:ext uri="{FF2B5EF4-FFF2-40B4-BE49-F238E27FC236}">
                <a16:creationId xmlns:a16="http://schemas.microsoft.com/office/drawing/2014/main" id="{6185C1AD-8E95-BD3D-9F7A-DF7245B3D5A0}"/>
              </a:ext>
            </a:extLst>
          </p:cNvPr>
          <p:cNvSpPr>
            <a:spLocks noGrp="1"/>
          </p:cNvSpPr>
          <p:nvPr>
            <p:ph idx="1"/>
          </p:nvPr>
        </p:nvSpPr>
        <p:spPr/>
        <p:txBody>
          <a:bodyPr/>
          <a:lstStyle/>
          <a:p>
            <a:pPr marL="0" indent="0">
              <a:buNone/>
            </a:pPr>
            <a:r>
              <a:rPr lang="nl-NL" dirty="0"/>
              <a:t>18 april Gemeentevergadering</a:t>
            </a:r>
          </a:p>
          <a:p>
            <a:pPr marL="0" indent="0">
              <a:buNone/>
            </a:pPr>
            <a:r>
              <a:rPr lang="nl-NL" dirty="0"/>
              <a:t>07 april t/m Rommelmarkt worstenactie</a:t>
            </a:r>
          </a:p>
          <a:p>
            <a:pPr marL="0" indent="0">
              <a:buNone/>
            </a:pPr>
            <a:r>
              <a:rPr lang="nl-NL" dirty="0"/>
              <a:t>Kerk in de Buurt </a:t>
            </a:r>
          </a:p>
          <a:p>
            <a:pPr marL="0" indent="0">
              <a:buNone/>
            </a:pPr>
            <a:endParaRPr lang="nl-NL" dirty="0"/>
          </a:p>
          <a:p>
            <a:pPr marL="0" indent="0">
              <a:buNone/>
            </a:pPr>
            <a:endParaRPr lang="nl-NL" dirty="0"/>
          </a:p>
          <a:p>
            <a:pPr marL="0" indent="0">
              <a:buNone/>
            </a:pPr>
            <a:r>
              <a:rPr lang="nl-NL" dirty="0"/>
              <a:t>20 april	Rommelmarkt Youth for Life</a:t>
            </a:r>
          </a:p>
          <a:p>
            <a:pPr marL="0" indent="0">
              <a:buNone/>
            </a:pPr>
            <a:endParaRPr lang="nl-NL" dirty="0"/>
          </a:p>
        </p:txBody>
      </p:sp>
      <p:pic>
        <p:nvPicPr>
          <p:cNvPr id="4" name="Afbeelding 3">
            <a:extLst>
              <a:ext uri="{FF2B5EF4-FFF2-40B4-BE49-F238E27FC236}">
                <a16:creationId xmlns:a16="http://schemas.microsoft.com/office/drawing/2014/main" id="{856DEC8A-C7CA-6B81-18F4-9D524F6BED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2852936"/>
            <a:ext cx="2980928" cy="1792216"/>
          </a:xfrm>
          <a:prstGeom prst="rect">
            <a:avLst/>
          </a:prstGeom>
        </p:spPr>
      </p:pic>
      <p:pic>
        <p:nvPicPr>
          <p:cNvPr id="7" name="Afbeelding 6">
            <a:extLst>
              <a:ext uri="{FF2B5EF4-FFF2-40B4-BE49-F238E27FC236}">
                <a16:creationId xmlns:a16="http://schemas.microsoft.com/office/drawing/2014/main" id="{AD8BEAFB-C195-E9B5-F90A-A6F5E4982E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44" y="5126691"/>
            <a:ext cx="6923112" cy="1542393"/>
          </a:xfrm>
          <a:prstGeom prst="rect">
            <a:avLst/>
          </a:prstGeom>
        </p:spPr>
      </p:pic>
    </p:spTree>
    <p:extLst>
      <p:ext uri="{BB962C8B-B14F-4D97-AF65-F5344CB8AC3E}">
        <p14:creationId xmlns:p14="http://schemas.microsoft.com/office/powerpoint/2010/main" val="537871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4AD288-768E-E7CF-C5D5-EB7FE7FD608B}"/>
              </a:ext>
            </a:extLst>
          </p:cNvPr>
          <p:cNvSpPr>
            <a:spLocks noGrp="1"/>
          </p:cNvSpPr>
          <p:nvPr>
            <p:ph type="title"/>
          </p:nvPr>
        </p:nvSpPr>
        <p:spPr/>
        <p:txBody>
          <a:bodyPr>
            <a:normAutofit fontScale="90000"/>
          </a:bodyPr>
          <a:lstStyle/>
          <a:p>
            <a:r>
              <a:rPr lang="nl-NL" dirty="0"/>
              <a:t>April 2024</a:t>
            </a:r>
            <a:br>
              <a:rPr lang="nl-NL" dirty="0"/>
            </a:br>
            <a:r>
              <a:rPr lang="nl-NL" dirty="0"/>
              <a:t>Rommelmarkt</a:t>
            </a:r>
          </a:p>
        </p:txBody>
      </p:sp>
      <p:pic>
        <p:nvPicPr>
          <p:cNvPr id="5" name="Tijdelijke aanduiding voor inhoud 4">
            <a:extLst>
              <a:ext uri="{FF2B5EF4-FFF2-40B4-BE49-F238E27FC236}">
                <a16:creationId xmlns:a16="http://schemas.microsoft.com/office/drawing/2014/main" id="{A02D839C-1BBE-D6D8-4722-2DE15252BDF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63688" y="1600200"/>
            <a:ext cx="5832648" cy="5069160"/>
          </a:xfrm>
        </p:spPr>
      </p:pic>
    </p:spTree>
    <p:extLst>
      <p:ext uri="{BB962C8B-B14F-4D97-AF65-F5344CB8AC3E}">
        <p14:creationId xmlns:p14="http://schemas.microsoft.com/office/powerpoint/2010/main" val="2245651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Wie gingen er voor in de dienst:</a:t>
            </a:r>
          </a:p>
        </p:txBody>
      </p:sp>
      <p:sp>
        <p:nvSpPr>
          <p:cNvPr id="3" name="Tijdelijke aanduiding voor inhoud 2"/>
          <p:cNvSpPr>
            <a:spLocks noGrp="1"/>
          </p:cNvSpPr>
          <p:nvPr>
            <p:ph sz="half" idx="2"/>
          </p:nvPr>
        </p:nvSpPr>
        <p:spPr>
          <a:xfrm>
            <a:off x="2555776" y="1484784"/>
            <a:ext cx="7056784" cy="4608512"/>
          </a:xfrm>
        </p:spPr>
        <p:txBody>
          <a:bodyPr>
            <a:normAutofit/>
          </a:bodyPr>
          <a:lstStyle/>
          <a:p>
            <a:pPr marL="0" indent="0">
              <a:buNone/>
            </a:pPr>
            <a:r>
              <a:rPr lang="nl-NL" sz="2300" b="1" u="sng" dirty="0"/>
              <a:t>Gastsprekers: </a:t>
            </a:r>
          </a:p>
          <a:p>
            <a:pPr marL="0" indent="0">
              <a:buNone/>
            </a:pPr>
            <a:r>
              <a:rPr lang="nl-NL" sz="1800" b="1" dirty="0"/>
              <a:t>Jarno Holtman	Tjerk Riemersma	</a:t>
            </a:r>
          </a:p>
          <a:p>
            <a:pPr marL="0" indent="0">
              <a:buNone/>
            </a:pPr>
            <a:r>
              <a:rPr lang="nl-NL" sz="1800" b="1" dirty="0"/>
              <a:t>Bart Satijn	Jerry Thuis</a:t>
            </a:r>
          </a:p>
          <a:p>
            <a:pPr marL="0" indent="0">
              <a:buNone/>
            </a:pPr>
            <a:r>
              <a:rPr lang="nl-NL" sz="1800" b="1" dirty="0"/>
              <a:t>Harold ten Cate	Lammert Beuneker</a:t>
            </a:r>
          </a:p>
          <a:p>
            <a:pPr marL="0" indent="0">
              <a:buNone/>
            </a:pPr>
            <a:r>
              <a:rPr lang="nl-NL" sz="1800" b="1" dirty="0"/>
              <a:t>Simon v.d. Kooij	Hans Borghuis</a:t>
            </a:r>
          </a:p>
          <a:p>
            <a:pPr marL="0" indent="0">
              <a:buNone/>
            </a:pPr>
            <a:r>
              <a:rPr lang="nl-NL" sz="1800" b="1" dirty="0"/>
              <a:t>Henk Wieringa	Fred Smit	</a:t>
            </a:r>
          </a:p>
          <a:p>
            <a:pPr marL="0" indent="0">
              <a:buNone/>
            </a:pPr>
            <a:r>
              <a:rPr lang="nl-NL" sz="1800" b="1" dirty="0"/>
              <a:t>Hijme Tieleman	</a:t>
            </a:r>
            <a:r>
              <a:rPr lang="nl-NL" sz="1800" b="1" dirty="0" err="1"/>
              <a:t>Eilt</a:t>
            </a:r>
            <a:r>
              <a:rPr lang="nl-NL" sz="1800" b="1" dirty="0"/>
              <a:t> Zandvoort</a:t>
            </a:r>
          </a:p>
          <a:p>
            <a:pPr marL="0" indent="0">
              <a:buNone/>
            </a:pPr>
            <a:r>
              <a:rPr lang="nl-NL" sz="1800" b="1" dirty="0"/>
              <a:t>Gert Elzen	Albert Schipper</a:t>
            </a:r>
          </a:p>
          <a:p>
            <a:pPr marL="0" indent="0">
              <a:buNone/>
            </a:pPr>
            <a:r>
              <a:rPr lang="nl-NL" sz="1800" b="1" dirty="0"/>
              <a:t>Gerrit Lolkema	Rob Duijzer</a:t>
            </a:r>
          </a:p>
          <a:p>
            <a:pPr marL="0" indent="0">
              <a:buNone/>
            </a:pPr>
            <a:r>
              <a:rPr lang="nl-NL" sz="1800" b="1" dirty="0"/>
              <a:t>Jaap v.d. Zeeuw	Liebrecht Hellinga</a:t>
            </a:r>
          </a:p>
          <a:p>
            <a:pPr marL="0" indent="0">
              <a:buNone/>
            </a:pPr>
            <a:r>
              <a:rPr lang="nl-NL" sz="1800" b="1" dirty="0"/>
              <a:t>Peter Koobs	Egbert van Rhee</a:t>
            </a:r>
          </a:p>
          <a:p>
            <a:pPr marL="0" indent="0">
              <a:buNone/>
            </a:pPr>
            <a:r>
              <a:rPr lang="nl-NL" sz="1800" b="1" dirty="0"/>
              <a:t>Natasja Arens	David Sies</a:t>
            </a:r>
          </a:p>
          <a:p>
            <a:pPr marL="0" indent="0">
              <a:buNone/>
            </a:pPr>
            <a:endParaRPr lang="nl-NL" sz="1800" b="1" dirty="0"/>
          </a:p>
          <a:p>
            <a:pPr marL="0" indent="0">
              <a:buNone/>
            </a:pPr>
            <a:endParaRPr lang="nl-NL" sz="1800" b="1" dirty="0"/>
          </a:p>
          <a:p>
            <a:pPr marL="0" indent="0">
              <a:buNone/>
            </a:pPr>
            <a:endParaRPr lang="nl-NL" b="1" dirty="0"/>
          </a:p>
          <a:p>
            <a:pPr marL="0" indent="0">
              <a:buNone/>
            </a:pPr>
            <a:endParaRPr lang="nl-NL" b="1" dirty="0"/>
          </a:p>
        </p:txBody>
      </p:sp>
      <p:pic>
        <p:nvPicPr>
          <p:cNvPr id="5" name="Afbeelding 4">
            <a:extLst>
              <a:ext uri="{FF2B5EF4-FFF2-40B4-BE49-F238E27FC236}">
                <a16:creationId xmlns:a16="http://schemas.microsoft.com/office/drawing/2014/main" id="{BFB96CF1-53CC-2939-3DD6-A250EBFA47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6256" y="3041327"/>
            <a:ext cx="1104900" cy="1495425"/>
          </a:xfrm>
          <a:prstGeom prst="rect">
            <a:avLst/>
          </a:prstGeom>
        </p:spPr>
      </p:pic>
      <p:pic>
        <p:nvPicPr>
          <p:cNvPr id="8" name="Afbeelding 7">
            <a:extLst>
              <a:ext uri="{FF2B5EF4-FFF2-40B4-BE49-F238E27FC236}">
                <a16:creationId xmlns:a16="http://schemas.microsoft.com/office/drawing/2014/main" id="{B85526CE-3963-E806-F63E-F8EBADB06F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6658" y="3861048"/>
            <a:ext cx="864096" cy="360040"/>
          </a:xfrm>
          <a:prstGeom prst="rect">
            <a:avLst/>
          </a:prstGeom>
        </p:spPr>
      </p:pic>
    </p:spTree>
    <p:extLst>
      <p:ext uri="{BB962C8B-B14F-4D97-AF65-F5344CB8AC3E}">
        <p14:creationId xmlns:p14="http://schemas.microsoft.com/office/powerpoint/2010/main" val="2500161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A1027F-F1EF-4A4E-BDE2-A4E862FFFAB0}"/>
              </a:ext>
            </a:extLst>
          </p:cNvPr>
          <p:cNvSpPr>
            <a:spLocks noGrp="1"/>
          </p:cNvSpPr>
          <p:nvPr>
            <p:ph type="title"/>
          </p:nvPr>
        </p:nvSpPr>
        <p:spPr/>
        <p:txBody>
          <a:bodyPr>
            <a:normAutofit/>
          </a:bodyPr>
          <a:lstStyle/>
          <a:p>
            <a:r>
              <a:rPr lang="nl-NL" b="1" dirty="0"/>
              <a:t>Mei 2024</a:t>
            </a:r>
          </a:p>
        </p:txBody>
      </p:sp>
      <p:sp>
        <p:nvSpPr>
          <p:cNvPr id="3" name="Tijdelijke aanduiding voor inhoud 2">
            <a:extLst>
              <a:ext uri="{FF2B5EF4-FFF2-40B4-BE49-F238E27FC236}">
                <a16:creationId xmlns:a16="http://schemas.microsoft.com/office/drawing/2014/main" id="{E1B02F41-C0F4-4EB4-BE15-ACE8C01EF99A}"/>
              </a:ext>
            </a:extLst>
          </p:cNvPr>
          <p:cNvSpPr>
            <a:spLocks noGrp="1"/>
          </p:cNvSpPr>
          <p:nvPr>
            <p:ph sz="half" idx="1"/>
          </p:nvPr>
        </p:nvSpPr>
        <p:spPr>
          <a:xfrm>
            <a:off x="457200" y="1628800"/>
            <a:ext cx="8291264" cy="4954562"/>
          </a:xfrm>
        </p:spPr>
        <p:txBody>
          <a:bodyPr/>
          <a:lstStyle/>
          <a:p>
            <a:pPr marL="0" indent="0">
              <a:buNone/>
            </a:pPr>
            <a:r>
              <a:rPr lang="nl-NL" dirty="0"/>
              <a:t>  19 mei Pinksteren</a:t>
            </a:r>
          </a:p>
          <a:p>
            <a:pPr marL="0" indent="0">
              <a:buNone/>
            </a:pPr>
            <a:r>
              <a:rPr lang="nl-NL" dirty="0"/>
              <a:t>              </a:t>
            </a:r>
            <a:endParaRPr lang="nl-NL" b="1" dirty="0"/>
          </a:p>
          <a:p>
            <a:pPr marL="0" indent="0">
              <a:buNone/>
            </a:pPr>
            <a:endParaRPr lang="nl-NL" b="1" dirty="0"/>
          </a:p>
          <a:p>
            <a:pPr marL="0" indent="0">
              <a:buNone/>
            </a:pPr>
            <a:endParaRPr lang="nl-NL" b="1" dirty="0"/>
          </a:p>
        </p:txBody>
      </p:sp>
      <p:pic>
        <p:nvPicPr>
          <p:cNvPr id="6" name="Afbeelding 5">
            <a:extLst>
              <a:ext uri="{FF2B5EF4-FFF2-40B4-BE49-F238E27FC236}">
                <a16:creationId xmlns:a16="http://schemas.microsoft.com/office/drawing/2014/main" id="{CB2C79D0-B335-C39B-5905-65CC42391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160438"/>
            <a:ext cx="3456384" cy="2483966"/>
          </a:xfrm>
          <a:prstGeom prst="rect">
            <a:avLst/>
          </a:prstGeom>
        </p:spPr>
      </p:pic>
      <p:pic>
        <p:nvPicPr>
          <p:cNvPr id="10" name="Afbeelding 9">
            <a:extLst>
              <a:ext uri="{FF2B5EF4-FFF2-40B4-BE49-F238E27FC236}">
                <a16:creationId xmlns:a16="http://schemas.microsoft.com/office/drawing/2014/main" id="{EC98D7AA-EB2F-1420-02FE-98271251A7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352" y="3717032"/>
            <a:ext cx="8640960" cy="3077492"/>
          </a:xfrm>
          <a:prstGeom prst="rect">
            <a:avLst/>
          </a:prstGeom>
        </p:spPr>
      </p:pic>
    </p:spTree>
    <p:extLst>
      <p:ext uri="{BB962C8B-B14F-4D97-AF65-F5344CB8AC3E}">
        <p14:creationId xmlns:p14="http://schemas.microsoft.com/office/powerpoint/2010/main" val="3579767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82A78C-91E7-4EC3-83EE-29AE62093DFB}"/>
              </a:ext>
            </a:extLst>
          </p:cNvPr>
          <p:cNvSpPr>
            <a:spLocks noGrp="1"/>
          </p:cNvSpPr>
          <p:nvPr>
            <p:ph type="title"/>
          </p:nvPr>
        </p:nvSpPr>
        <p:spPr/>
        <p:txBody>
          <a:bodyPr/>
          <a:lstStyle/>
          <a:p>
            <a:r>
              <a:rPr lang="nl-NL" b="1" dirty="0"/>
              <a:t>Juni 2024</a:t>
            </a:r>
          </a:p>
        </p:txBody>
      </p:sp>
      <p:sp>
        <p:nvSpPr>
          <p:cNvPr id="3" name="Tijdelijke aanduiding voor inhoud 2">
            <a:extLst>
              <a:ext uri="{FF2B5EF4-FFF2-40B4-BE49-F238E27FC236}">
                <a16:creationId xmlns:a16="http://schemas.microsoft.com/office/drawing/2014/main" id="{F7BBB942-FB58-4474-B367-624D291A70BB}"/>
              </a:ext>
            </a:extLst>
          </p:cNvPr>
          <p:cNvSpPr>
            <a:spLocks noGrp="1"/>
          </p:cNvSpPr>
          <p:nvPr>
            <p:ph idx="1"/>
          </p:nvPr>
        </p:nvSpPr>
        <p:spPr>
          <a:xfrm>
            <a:off x="488051" y="1523496"/>
            <a:ext cx="8229600" cy="4525963"/>
          </a:xfrm>
        </p:spPr>
        <p:txBody>
          <a:bodyPr>
            <a:normAutofit/>
          </a:bodyPr>
          <a:lstStyle/>
          <a:p>
            <a:pPr marL="0" indent="0">
              <a:buNone/>
            </a:pPr>
            <a:r>
              <a:rPr lang="nl-NL" b="1" dirty="0"/>
              <a:t>            </a:t>
            </a:r>
          </a:p>
        </p:txBody>
      </p:sp>
      <p:sp>
        <p:nvSpPr>
          <p:cNvPr id="6" name="Tekstvak 5">
            <a:extLst>
              <a:ext uri="{FF2B5EF4-FFF2-40B4-BE49-F238E27FC236}">
                <a16:creationId xmlns:a16="http://schemas.microsoft.com/office/drawing/2014/main" id="{05EC46B9-20C1-2577-59A5-90EA26B31919}"/>
              </a:ext>
            </a:extLst>
          </p:cNvPr>
          <p:cNvSpPr txBox="1"/>
          <p:nvPr/>
        </p:nvSpPr>
        <p:spPr>
          <a:xfrm>
            <a:off x="179512" y="2632315"/>
            <a:ext cx="8227102" cy="2308324"/>
          </a:xfrm>
          <a:prstGeom prst="rect">
            <a:avLst/>
          </a:prstGeom>
          <a:noFill/>
        </p:spPr>
        <p:txBody>
          <a:bodyPr wrap="square">
            <a:spAutoFit/>
          </a:bodyPr>
          <a:lstStyle/>
          <a:p>
            <a:endParaRPr lang="nl-NL" b="1" dirty="0"/>
          </a:p>
          <a:p>
            <a:endParaRPr lang="nl-NL" dirty="0"/>
          </a:p>
          <a:p>
            <a:endParaRPr lang="nl-NL" dirty="0"/>
          </a:p>
          <a:p>
            <a:endParaRPr lang="nl-NL" dirty="0"/>
          </a:p>
          <a:p>
            <a:endParaRPr lang="nl-NL" dirty="0"/>
          </a:p>
          <a:p>
            <a:endParaRPr lang="nl-NL" dirty="0"/>
          </a:p>
          <a:p>
            <a:endParaRPr lang="nl-NL" dirty="0"/>
          </a:p>
          <a:p>
            <a:endParaRPr lang="nl-NL" dirty="0"/>
          </a:p>
        </p:txBody>
      </p:sp>
      <p:pic>
        <p:nvPicPr>
          <p:cNvPr id="8" name="Afbeelding 7">
            <a:extLst>
              <a:ext uri="{FF2B5EF4-FFF2-40B4-BE49-F238E27FC236}">
                <a16:creationId xmlns:a16="http://schemas.microsoft.com/office/drawing/2014/main" id="{A89C1B71-2E38-E049-BC81-87B00D0D0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635" y="1331968"/>
            <a:ext cx="7205498" cy="2385063"/>
          </a:xfrm>
          <a:prstGeom prst="rect">
            <a:avLst/>
          </a:prstGeom>
        </p:spPr>
      </p:pic>
      <p:sp>
        <p:nvSpPr>
          <p:cNvPr id="10" name="Tekstvak 9">
            <a:extLst>
              <a:ext uri="{FF2B5EF4-FFF2-40B4-BE49-F238E27FC236}">
                <a16:creationId xmlns:a16="http://schemas.microsoft.com/office/drawing/2014/main" id="{6DBEC9CE-2334-19C4-1CB8-4E5E491B35D8}"/>
              </a:ext>
            </a:extLst>
          </p:cNvPr>
          <p:cNvSpPr txBox="1"/>
          <p:nvPr/>
        </p:nvSpPr>
        <p:spPr>
          <a:xfrm>
            <a:off x="1323780" y="4169334"/>
            <a:ext cx="4328340" cy="2862322"/>
          </a:xfrm>
          <a:prstGeom prst="rect">
            <a:avLst/>
          </a:prstGeom>
          <a:noFill/>
        </p:spPr>
        <p:txBody>
          <a:bodyPr wrap="square">
            <a:spAutoFit/>
          </a:bodyPr>
          <a:lstStyle/>
          <a:p>
            <a:endParaRPr lang="nl-NL" b="1" dirty="0"/>
          </a:p>
          <a:p>
            <a:r>
              <a:rPr lang="nl-NL" b="1" dirty="0"/>
              <a:t>Tuingroep: Op zaterdag 22 juni gaat de tuingroep weer aan de slag met de tuin. Dit doen we van 10:00 u tot 12:00 u. Mocht u zin hebben om ook de handen uit de mouwen (in de aarde) te steken, dan bent u van harte welkom mee te helpen. Tussentijds drinken we een kop koffie </a:t>
            </a:r>
          </a:p>
          <a:p>
            <a:r>
              <a:rPr lang="nl-NL" b="1" dirty="0"/>
              <a:t>of thee. Van harte bij u aanbevolen!</a:t>
            </a:r>
          </a:p>
          <a:p>
            <a:endParaRPr lang="nl-NL" b="1" dirty="0"/>
          </a:p>
        </p:txBody>
      </p:sp>
      <p:pic>
        <p:nvPicPr>
          <p:cNvPr id="12" name="Afbeelding 11">
            <a:extLst>
              <a:ext uri="{FF2B5EF4-FFF2-40B4-BE49-F238E27FC236}">
                <a16:creationId xmlns:a16="http://schemas.microsoft.com/office/drawing/2014/main" id="{DEADC994-219A-B13F-141C-40BE2210E5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7886" y="3848237"/>
            <a:ext cx="3962962" cy="2385063"/>
          </a:xfrm>
          <a:prstGeom prst="rect">
            <a:avLst/>
          </a:prstGeom>
        </p:spPr>
      </p:pic>
    </p:spTree>
    <p:extLst>
      <p:ext uri="{BB962C8B-B14F-4D97-AF65-F5344CB8AC3E}">
        <p14:creationId xmlns:p14="http://schemas.microsoft.com/office/powerpoint/2010/main" val="3052692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9E8B9F-4426-4344-AF11-F5B8CB06548B}"/>
              </a:ext>
            </a:extLst>
          </p:cNvPr>
          <p:cNvSpPr>
            <a:spLocks noGrp="1"/>
          </p:cNvSpPr>
          <p:nvPr>
            <p:ph type="title"/>
          </p:nvPr>
        </p:nvSpPr>
        <p:spPr/>
        <p:txBody>
          <a:bodyPr>
            <a:normAutofit fontScale="90000"/>
          </a:bodyPr>
          <a:lstStyle/>
          <a:p>
            <a:r>
              <a:rPr lang="nl-NL" b="1" dirty="0"/>
              <a:t>Juli/Augustus 2024</a:t>
            </a:r>
            <a:br>
              <a:rPr lang="nl-NL" b="1" dirty="0"/>
            </a:br>
            <a:endParaRPr lang="nl-NL" b="1" dirty="0"/>
          </a:p>
        </p:txBody>
      </p:sp>
      <p:sp>
        <p:nvSpPr>
          <p:cNvPr id="4" name="Tijdelijke aanduiding voor inhoud 3">
            <a:extLst>
              <a:ext uri="{FF2B5EF4-FFF2-40B4-BE49-F238E27FC236}">
                <a16:creationId xmlns:a16="http://schemas.microsoft.com/office/drawing/2014/main" id="{954B480A-A9D2-E6F0-7DE5-652AF4DD47DA}"/>
              </a:ext>
            </a:extLst>
          </p:cNvPr>
          <p:cNvSpPr>
            <a:spLocks noGrp="1"/>
          </p:cNvSpPr>
          <p:nvPr>
            <p:ph idx="1"/>
          </p:nvPr>
        </p:nvSpPr>
        <p:spPr/>
        <p:txBody>
          <a:bodyPr>
            <a:normAutofit fontScale="85000" lnSpcReduction="10000"/>
          </a:bodyPr>
          <a:lstStyle/>
          <a:p>
            <a:r>
              <a:rPr lang="nl-NL" dirty="0"/>
              <a:t>Gemeentevergadering 20-07-2024: Op zaterdag 20-07 willen we een gemeentevergadering houden. De avond begint om 19.30 uur. Het onderwerp van deze avond is het beroepen van een nieuwe voorganger. We hadden u een tijdje geleden op de hoogte gebracht van de positieve ontwikkelingen. Samen met de beroepingscommissie willen wij u dan ook verder informeren. Voor de pauze is de kandidaat voorganger met zijn vrouw aanwezig. Hij zal zich dan voorstellen en er is voldoende ruimte om vragen te stellen. We hopen dat u aanwezig kan zijn. </a:t>
            </a:r>
          </a:p>
        </p:txBody>
      </p:sp>
      <p:sp>
        <p:nvSpPr>
          <p:cNvPr id="5" name="Rectangle 1">
            <a:extLst>
              <a:ext uri="{FF2B5EF4-FFF2-40B4-BE49-F238E27FC236}">
                <a16:creationId xmlns:a16="http://schemas.microsoft.com/office/drawing/2014/main" id="{47C55522-447D-8290-57E3-E6BE4A8BAEF9}"/>
              </a:ext>
            </a:extLst>
          </p:cNvPr>
          <p:cNvSpPr>
            <a:spLocks noChangeArrowheads="1"/>
          </p:cNvSpPr>
          <p:nvPr/>
        </p:nvSpPr>
        <p:spPr bwMode="auto">
          <a:xfrm>
            <a:off x="1899657" y="511085"/>
            <a:ext cx="184731" cy="2616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endParaRPr kumimoji="0" lang="nl-NL" altLang="nl-NL" sz="1100" b="0" i="0" u="none" strike="noStrike" cap="none" normalizeH="0" baseline="0" dirty="0">
              <a:ln>
                <a:noFill/>
              </a:ln>
              <a:solidFill>
                <a:srgbClr val="050505"/>
              </a:solidFill>
              <a:effectLst/>
              <a:latin typeface="Segoe UI Historic" panose="020B0502040204020203" pitchFamily="34" charset="0"/>
              <a:cs typeface="Segoe UI Historic" panose="020B0502040204020203" pitchFamily="34" charset="0"/>
            </a:endParaRPr>
          </a:p>
        </p:txBody>
      </p:sp>
      <p:pic>
        <p:nvPicPr>
          <p:cNvPr id="7170" name="Picture 2" descr="🎊">
            <a:extLst>
              <a:ext uri="{FF2B5EF4-FFF2-40B4-BE49-F238E27FC236}">
                <a16:creationId xmlns:a16="http://schemas.microsoft.com/office/drawing/2014/main" id="{FCC3CD8A-F4D1-C6C9-9A43-FE2488244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100" y="-334963"/>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
            <a:extLst>
              <a:ext uri="{FF2B5EF4-FFF2-40B4-BE49-F238E27FC236}">
                <a16:creationId xmlns:a16="http://schemas.microsoft.com/office/drawing/2014/main" id="{55CFAD4E-C62D-9922-6747-5FAA01A80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7638" y="-168275"/>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
            <a:extLst>
              <a:ext uri="{FF2B5EF4-FFF2-40B4-BE49-F238E27FC236}">
                <a16:creationId xmlns:a16="http://schemas.microsoft.com/office/drawing/2014/main" id="{8639751D-3F22-4864-2BAC-E33C230865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8188" y="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EEF99F0-2E1B-BADB-EBD0-EEBC01EF5A3C}"/>
              </a:ext>
            </a:extLst>
          </p:cNvPr>
          <p:cNvSpPr>
            <a:spLocks noChangeArrowheads="1"/>
          </p:cNvSpPr>
          <p:nvPr/>
        </p:nvSpPr>
        <p:spPr bwMode="auto">
          <a:xfrm>
            <a:off x="152400" y="-322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pic>
        <p:nvPicPr>
          <p:cNvPr id="7176" name="Picture 8" descr="🎊">
            <a:extLst>
              <a:ext uri="{FF2B5EF4-FFF2-40B4-BE49-F238E27FC236}">
                <a16:creationId xmlns:a16="http://schemas.microsoft.com/office/drawing/2014/main" id="{68150FFD-D490-26D4-75A6-2959DBBA05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0" y="-182563"/>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
            <a:extLst>
              <a:ext uri="{FF2B5EF4-FFF2-40B4-BE49-F238E27FC236}">
                <a16:creationId xmlns:a16="http://schemas.microsoft.com/office/drawing/2014/main" id="{D53D3D77-7D0C-661D-EC1C-EB9688687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0038" y="-15875"/>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
            <a:extLst>
              <a:ext uri="{FF2B5EF4-FFF2-40B4-BE49-F238E27FC236}">
                <a16:creationId xmlns:a16="http://schemas.microsoft.com/office/drawing/2014/main" id="{6F021176-0D1F-73D8-DB2B-4D63138974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588" y="152400"/>
            <a:ext cx="152400"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227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D82FC2-C01C-E880-8D6B-3B9D95F5B307}"/>
              </a:ext>
            </a:extLst>
          </p:cNvPr>
          <p:cNvSpPr>
            <a:spLocks noGrp="1"/>
          </p:cNvSpPr>
          <p:nvPr>
            <p:ph type="title"/>
          </p:nvPr>
        </p:nvSpPr>
        <p:spPr/>
        <p:txBody>
          <a:bodyPr/>
          <a:lstStyle/>
          <a:p>
            <a:r>
              <a:rPr lang="nl-NL" b="1" dirty="0"/>
              <a:t>Juli/Augustus 2024</a:t>
            </a:r>
          </a:p>
        </p:txBody>
      </p:sp>
      <p:sp>
        <p:nvSpPr>
          <p:cNvPr id="3" name="Tijdelijke aanduiding voor inhoud 2">
            <a:extLst>
              <a:ext uri="{FF2B5EF4-FFF2-40B4-BE49-F238E27FC236}">
                <a16:creationId xmlns:a16="http://schemas.microsoft.com/office/drawing/2014/main" id="{37BBBCE2-56EB-7E68-2FB1-F101B193BE6A}"/>
              </a:ext>
            </a:extLst>
          </p:cNvPr>
          <p:cNvSpPr>
            <a:spLocks noGrp="1"/>
          </p:cNvSpPr>
          <p:nvPr>
            <p:ph idx="1"/>
          </p:nvPr>
        </p:nvSpPr>
        <p:spPr/>
        <p:txBody>
          <a:bodyPr/>
          <a:lstStyle/>
          <a:p>
            <a:pPr marL="0" indent="0">
              <a:buNone/>
            </a:pPr>
            <a:r>
              <a:rPr lang="nl-NL" dirty="0"/>
              <a:t>			Summerkids</a:t>
            </a:r>
          </a:p>
          <a:p>
            <a:pPr marL="0" indent="0">
              <a:buNone/>
            </a:pPr>
            <a:endParaRPr lang="nl-NL" dirty="0"/>
          </a:p>
        </p:txBody>
      </p:sp>
      <p:pic>
        <p:nvPicPr>
          <p:cNvPr id="4" name="Picture 2" descr="Kruispunt - Baptisten Gemeente Stadskanaal-Zuid - YouTube">
            <a:extLst>
              <a:ext uri="{FF2B5EF4-FFF2-40B4-BE49-F238E27FC236}">
                <a16:creationId xmlns:a16="http://schemas.microsoft.com/office/drawing/2014/main" id="{F501BD95-E3F6-789D-DB74-6487AF02D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351013"/>
            <a:ext cx="4104456" cy="3024336"/>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9086FC44-C9EC-6A87-DE06-BDBB4D5A3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5398284"/>
            <a:ext cx="9144000" cy="1145396"/>
          </a:xfrm>
          <a:prstGeom prst="rect">
            <a:avLst/>
          </a:prstGeom>
        </p:spPr>
      </p:pic>
    </p:spTree>
    <p:extLst>
      <p:ext uri="{BB962C8B-B14F-4D97-AF65-F5344CB8AC3E}">
        <p14:creationId xmlns:p14="http://schemas.microsoft.com/office/powerpoint/2010/main" val="3727054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9EF729-41BC-8B17-5C8F-D1F80EC73B38}"/>
              </a:ext>
            </a:extLst>
          </p:cNvPr>
          <p:cNvSpPr>
            <a:spLocks noGrp="1"/>
          </p:cNvSpPr>
          <p:nvPr>
            <p:ph type="title"/>
          </p:nvPr>
        </p:nvSpPr>
        <p:spPr/>
        <p:txBody>
          <a:bodyPr/>
          <a:lstStyle/>
          <a:p>
            <a:r>
              <a:rPr lang="nl-NL" dirty="0"/>
              <a:t>September 2024</a:t>
            </a:r>
          </a:p>
        </p:txBody>
      </p:sp>
      <p:pic>
        <p:nvPicPr>
          <p:cNvPr id="5" name="Tijdelijke aanduiding voor inhoud 4">
            <a:extLst>
              <a:ext uri="{FF2B5EF4-FFF2-40B4-BE49-F238E27FC236}">
                <a16:creationId xmlns:a16="http://schemas.microsoft.com/office/drawing/2014/main" id="{33DB8431-EA9D-95D5-86A4-19A0FC980EC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166018"/>
            <a:ext cx="8046156" cy="3127077"/>
          </a:xfrm>
        </p:spPr>
      </p:pic>
      <p:sp>
        <p:nvSpPr>
          <p:cNvPr id="7" name="Tekstvak 6">
            <a:extLst>
              <a:ext uri="{FF2B5EF4-FFF2-40B4-BE49-F238E27FC236}">
                <a16:creationId xmlns:a16="http://schemas.microsoft.com/office/drawing/2014/main" id="{4BF91C8E-76FE-B949-A309-1CA60CEC9410}"/>
              </a:ext>
            </a:extLst>
          </p:cNvPr>
          <p:cNvSpPr txBox="1"/>
          <p:nvPr/>
        </p:nvSpPr>
        <p:spPr>
          <a:xfrm>
            <a:off x="548922" y="3401839"/>
            <a:ext cx="8046156" cy="3416320"/>
          </a:xfrm>
          <a:prstGeom prst="rect">
            <a:avLst/>
          </a:prstGeom>
          <a:noFill/>
        </p:spPr>
        <p:txBody>
          <a:bodyPr wrap="square">
            <a:spAutoFit/>
          </a:bodyPr>
          <a:lstStyle/>
          <a:p>
            <a:r>
              <a:rPr lang="nl-NL" b="0" i="0" dirty="0">
                <a:solidFill>
                  <a:srgbClr val="080809"/>
                </a:solidFill>
                <a:effectLst/>
                <a:latin typeface="Segoe UI Historic" panose="020B0502040204020203" pitchFamily="34" charset="0"/>
              </a:rPr>
              <a:t>‘</a:t>
            </a:r>
          </a:p>
          <a:p>
            <a:endParaRPr lang="nl-NL" dirty="0">
              <a:solidFill>
                <a:srgbClr val="080809"/>
              </a:solidFill>
              <a:latin typeface="Segoe UI Historic" panose="020B0502040204020203" pitchFamily="34" charset="0"/>
            </a:endParaRPr>
          </a:p>
          <a:p>
            <a:endParaRPr lang="nl-NL" b="0" i="0" dirty="0">
              <a:solidFill>
                <a:srgbClr val="080809"/>
              </a:solidFill>
              <a:effectLst/>
              <a:latin typeface="Segoe UI Historic" panose="020B0502040204020203" pitchFamily="34" charset="0"/>
            </a:endParaRPr>
          </a:p>
          <a:p>
            <a:r>
              <a:rPr lang="nl-NL" b="0" i="0" dirty="0">
                <a:solidFill>
                  <a:srgbClr val="080809"/>
                </a:solidFill>
                <a:effectLst/>
                <a:latin typeface="Segoe UI Historic" panose="020B0502040204020203" pitchFamily="34" charset="0"/>
              </a:rPr>
              <a:t>Deel II’ is het thema van de dienst van </a:t>
            </a:r>
            <a:r>
              <a:rPr lang="nl-NL" b="1" i="0" dirty="0">
                <a:solidFill>
                  <a:srgbClr val="080809"/>
                </a:solidFill>
                <a:effectLst/>
                <a:latin typeface="Segoe UI Historic" panose="020B0502040204020203" pitchFamily="34" charset="0"/>
              </a:rPr>
              <a:t>startzondag. </a:t>
            </a:r>
            <a:r>
              <a:rPr lang="nl-NL" b="0" i="0" dirty="0">
                <a:solidFill>
                  <a:srgbClr val="080809"/>
                </a:solidFill>
                <a:effectLst/>
                <a:latin typeface="Segoe UI Historic" panose="020B0502040204020203" pitchFamily="34" charset="0"/>
              </a:rPr>
              <a:t>Want het verhaal is nog niet af. Voor ons als gemeente begint een nieuw seizoen. Het jaar is al even onderweg, maar een heel nieuw schooljaar en gemeentejaar ligt voor ons. Een nieuw hoofdstuk ook. ‘Deel II’ is ook het thema omdat we doorgaan op het Bijbelgedeelte van de slotzondag. Daar hadden we het over de ontmoeting van Jozua en de generaal en de uitnodiging van God om in Zijn plan te stappen. Rondom de geschiedenis van Jozua en de inname van Jericho zijn nog twee andere mensen die een belangrijke rol spelen in het verhaal en die ons iets te zeggen hebben.</a:t>
            </a:r>
            <a:endParaRPr lang="nl-NL" dirty="0"/>
          </a:p>
        </p:txBody>
      </p:sp>
    </p:spTree>
    <p:extLst>
      <p:ext uri="{BB962C8B-B14F-4D97-AF65-F5344CB8AC3E}">
        <p14:creationId xmlns:p14="http://schemas.microsoft.com/office/powerpoint/2010/main" val="1915150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3AE621-D7C7-4CC1-B5D5-973ECC941B51}"/>
              </a:ext>
            </a:extLst>
          </p:cNvPr>
          <p:cNvSpPr>
            <a:spLocks noGrp="1"/>
          </p:cNvSpPr>
          <p:nvPr>
            <p:ph type="title"/>
          </p:nvPr>
        </p:nvSpPr>
        <p:spPr/>
        <p:txBody>
          <a:bodyPr/>
          <a:lstStyle/>
          <a:p>
            <a:r>
              <a:rPr lang="nl-NL" b="1" dirty="0"/>
              <a:t>September 2024</a:t>
            </a:r>
          </a:p>
        </p:txBody>
      </p:sp>
      <p:sp>
        <p:nvSpPr>
          <p:cNvPr id="3" name="Tijdelijke aanduiding voor inhoud 2">
            <a:extLst>
              <a:ext uri="{FF2B5EF4-FFF2-40B4-BE49-F238E27FC236}">
                <a16:creationId xmlns:a16="http://schemas.microsoft.com/office/drawing/2014/main" id="{BBC173FD-72E2-46AA-8DE2-28BAB78563C8}"/>
              </a:ext>
            </a:extLst>
          </p:cNvPr>
          <p:cNvSpPr>
            <a:spLocks noGrp="1"/>
          </p:cNvSpPr>
          <p:nvPr>
            <p:ph idx="1"/>
          </p:nvPr>
        </p:nvSpPr>
        <p:spPr/>
        <p:txBody>
          <a:bodyPr/>
          <a:lstStyle/>
          <a:p>
            <a:pPr marL="0" indent="0">
              <a:buNone/>
            </a:pPr>
            <a:endParaRPr lang="nl-NL" b="1" dirty="0"/>
          </a:p>
          <a:p>
            <a:pPr marL="0" indent="0">
              <a:buNone/>
            </a:pPr>
            <a:r>
              <a:rPr lang="nl-NL" b="1" dirty="0"/>
              <a:t>  </a:t>
            </a:r>
          </a:p>
        </p:txBody>
      </p:sp>
      <p:sp>
        <p:nvSpPr>
          <p:cNvPr id="6" name="Tekstvak 5">
            <a:extLst>
              <a:ext uri="{FF2B5EF4-FFF2-40B4-BE49-F238E27FC236}">
                <a16:creationId xmlns:a16="http://schemas.microsoft.com/office/drawing/2014/main" id="{C6CE44CF-0D3F-62D2-10F9-C488BED60EC9}"/>
              </a:ext>
            </a:extLst>
          </p:cNvPr>
          <p:cNvSpPr txBox="1"/>
          <p:nvPr/>
        </p:nvSpPr>
        <p:spPr>
          <a:xfrm>
            <a:off x="323528" y="1028343"/>
            <a:ext cx="8640960" cy="7848302"/>
          </a:xfrm>
          <a:prstGeom prst="rect">
            <a:avLst/>
          </a:prstGeom>
          <a:noFill/>
        </p:spPr>
        <p:txBody>
          <a:bodyPr wrap="square">
            <a:spAutoFit/>
          </a:bodyPr>
          <a:lstStyle/>
          <a:p>
            <a:endParaRPr lang="nl-NL" b="1" dirty="0"/>
          </a:p>
          <a:p>
            <a:r>
              <a:rPr lang="nl-NL" b="1" dirty="0"/>
              <a:t>Startzondag: Zondag 15 september is het de startzondag. We willen de dienst feestelijk afsluiten met wat lekkers. De vraag is dus “Neem wat lekkers mee voor een ander.” We laten ons graag verrassen. </a:t>
            </a:r>
          </a:p>
          <a:p>
            <a:endParaRPr lang="nl-NL" dirty="0"/>
          </a:p>
          <a:p>
            <a:r>
              <a:rPr lang="nl-NL" dirty="0"/>
              <a:t>START (uw motor) ZONDAG.  Zondag 15 september is het startzondag, er ontstond bij een groepje motorrijdende mannen een plan om die zondag met elkaar de motoren te STARTEN vanaf de kerk. We gaan die dag een mooie toertocht in de omgeving maken op onze motoren en beginnen deze rit na de ochtenddienst gezamenlijk vanaf het kerkplein. Een ieder die mee wil, kan op de motor naar de kerk komen (na de dienst aansluiten is natuurlijk ook prima). Na de dienst en een kop koffie vertrekken we</a:t>
            </a:r>
          </a:p>
          <a:p>
            <a:endParaRPr lang="nl-NL" dirty="0"/>
          </a:p>
          <a:p>
            <a:endParaRPr lang="nl-NL" dirty="0"/>
          </a:p>
          <a:p>
            <a:endParaRPr lang="nl-NL" dirty="0"/>
          </a:p>
          <a:p>
            <a:r>
              <a:rPr lang="nl-NL" dirty="0"/>
              <a:t>50+ middag van de 50+ Op 25 september willen we weer een 50+middag houden. Aan het begin van het seizoen 2024-2025 laten we u weten dat we weer een gezellige middag voor en met u willen organiseren. Na een lange vakantieperiode hebben we er weer zin in. Ik hoop u ook. We beginnen ‘s middags om half drie en het duurt tot ongeveer kwart over 5 – half 6. We eindigen altijd met een broodmaaltijd. Ook gaan we deze keer het spel pakjes pikken met u spelen. Dus dat is weer veel lol met elkaar. We nodigen u uit om deze middag met ons mee te vieren. </a:t>
            </a:r>
          </a:p>
          <a:p>
            <a:endParaRPr lang="nl-NL" dirty="0"/>
          </a:p>
          <a:p>
            <a:endParaRPr lang="nl-NL" dirty="0"/>
          </a:p>
          <a:p>
            <a:endParaRPr lang="nl-NL" dirty="0"/>
          </a:p>
          <a:p>
            <a:endParaRPr lang="nl-NL" dirty="0"/>
          </a:p>
          <a:p>
            <a:endParaRPr lang="nl-NL" dirty="0"/>
          </a:p>
          <a:p>
            <a:endParaRPr lang="nl-NL" dirty="0"/>
          </a:p>
          <a:p>
            <a:endParaRPr lang="nl-NL" dirty="0"/>
          </a:p>
        </p:txBody>
      </p:sp>
      <p:pic>
        <p:nvPicPr>
          <p:cNvPr id="8" name="Afbeelding 7">
            <a:extLst>
              <a:ext uri="{FF2B5EF4-FFF2-40B4-BE49-F238E27FC236}">
                <a16:creationId xmlns:a16="http://schemas.microsoft.com/office/drawing/2014/main" id="{E933E6D8-2218-7407-A820-29C50ED47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4195" y="3878659"/>
            <a:ext cx="1268760" cy="936104"/>
          </a:xfrm>
          <a:prstGeom prst="rect">
            <a:avLst/>
          </a:prstGeom>
        </p:spPr>
      </p:pic>
    </p:spTree>
    <p:extLst>
      <p:ext uri="{BB962C8B-B14F-4D97-AF65-F5344CB8AC3E}">
        <p14:creationId xmlns:p14="http://schemas.microsoft.com/office/powerpoint/2010/main" val="3279186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BCD96-8514-4890-89DD-5C943C8418A3}"/>
              </a:ext>
            </a:extLst>
          </p:cNvPr>
          <p:cNvSpPr>
            <a:spLocks noGrp="1"/>
          </p:cNvSpPr>
          <p:nvPr>
            <p:ph type="title"/>
          </p:nvPr>
        </p:nvSpPr>
        <p:spPr/>
        <p:txBody>
          <a:bodyPr>
            <a:normAutofit/>
          </a:bodyPr>
          <a:lstStyle/>
          <a:p>
            <a:r>
              <a:rPr lang="nl-NL" b="1" dirty="0"/>
              <a:t>Oktober 2024</a:t>
            </a:r>
          </a:p>
        </p:txBody>
      </p:sp>
      <p:sp>
        <p:nvSpPr>
          <p:cNvPr id="3" name="Tijdelijke aanduiding voor inhoud 2">
            <a:extLst>
              <a:ext uri="{FF2B5EF4-FFF2-40B4-BE49-F238E27FC236}">
                <a16:creationId xmlns:a16="http://schemas.microsoft.com/office/drawing/2014/main" id="{6E64C1E5-CD29-4477-A3E0-620EBC7C37CF}"/>
              </a:ext>
            </a:extLst>
          </p:cNvPr>
          <p:cNvSpPr>
            <a:spLocks noGrp="1"/>
          </p:cNvSpPr>
          <p:nvPr>
            <p:ph idx="1"/>
          </p:nvPr>
        </p:nvSpPr>
        <p:spPr/>
        <p:txBody>
          <a:bodyPr>
            <a:normAutofit/>
          </a:bodyPr>
          <a:lstStyle/>
          <a:p>
            <a:pPr marL="0" indent="0">
              <a:buNone/>
            </a:pPr>
            <a:endParaRPr lang="nl-NL" sz="3200" dirty="0"/>
          </a:p>
          <a:p>
            <a:pPr marL="0" indent="0">
              <a:buNone/>
            </a:pPr>
            <a:endParaRPr lang="nl-NL" sz="3200" b="1" dirty="0"/>
          </a:p>
        </p:txBody>
      </p:sp>
      <p:pic>
        <p:nvPicPr>
          <p:cNvPr id="5" name="Afbeelding 4">
            <a:extLst>
              <a:ext uri="{FF2B5EF4-FFF2-40B4-BE49-F238E27FC236}">
                <a16:creationId xmlns:a16="http://schemas.microsoft.com/office/drawing/2014/main" id="{09E58F35-3371-E5D1-2BE0-6CF6E3317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196751"/>
            <a:ext cx="4392488" cy="2197333"/>
          </a:xfrm>
          <a:prstGeom prst="rect">
            <a:avLst/>
          </a:prstGeom>
        </p:spPr>
      </p:pic>
      <p:pic>
        <p:nvPicPr>
          <p:cNvPr id="7" name="Afbeelding 6">
            <a:extLst>
              <a:ext uri="{FF2B5EF4-FFF2-40B4-BE49-F238E27FC236}">
                <a16:creationId xmlns:a16="http://schemas.microsoft.com/office/drawing/2014/main" id="{99C518AB-FB24-465B-4AA9-BF58F5DE1C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1720" y="3463915"/>
            <a:ext cx="6912768" cy="3312368"/>
          </a:xfrm>
          <a:prstGeom prst="rect">
            <a:avLst/>
          </a:prstGeom>
        </p:spPr>
      </p:pic>
    </p:spTree>
    <p:extLst>
      <p:ext uri="{BB962C8B-B14F-4D97-AF65-F5344CB8AC3E}">
        <p14:creationId xmlns:p14="http://schemas.microsoft.com/office/powerpoint/2010/main" val="2757612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9C9C5-9918-82C3-C4F8-B42C354E84A8}"/>
              </a:ext>
            </a:extLst>
          </p:cNvPr>
          <p:cNvSpPr>
            <a:spLocks noGrp="1"/>
          </p:cNvSpPr>
          <p:nvPr>
            <p:ph type="title"/>
          </p:nvPr>
        </p:nvSpPr>
        <p:spPr/>
        <p:txBody>
          <a:bodyPr/>
          <a:lstStyle/>
          <a:p>
            <a:r>
              <a:rPr lang="nl-NL" dirty="0"/>
              <a:t>Oktober 2024</a:t>
            </a:r>
          </a:p>
        </p:txBody>
      </p:sp>
      <p:pic>
        <p:nvPicPr>
          <p:cNvPr id="11" name="Tijdelijke aanduiding voor inhoud 10">
            <a:extLst>
              <a:ext uri="{FF2B5EF4-FFF2-40B4-BE49-F238E27FC236}">
                <a16:creationId xmlns:a16="http://schemas.microsoft.com/office/drawing/2014/main" id="{0FC60E8B-CB84-B561-063A-BC017776C00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7584" y="1196752"/>
            <a:ext cx="2880320" cy="5544616"/>
          </a:xfrm>
        </p:spPr>
      </p:pic>
      <p:pic>
        <p:nvPicPr>
          <p:cNvPr id="13" name="Afbeelding 12">
            <a:extLst>
              <a:ext uri="{FF2B5EF4-FFF2-40B4-BE49-F238E27FC236}">
                <a16:creationId xmlns:a16="http://schemas.microsoft.com/office/drawing/2014/main" id="{DCF2858D-8364-5BC3-FA58-20C8196962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3235" y="1124744"/>
            <a:ext cx="5076650" cy="5544616"/>
          </a:xfrm>
          <a:prstGeom prst="rect">
            <a:avLst/>
          </a:prstGeom>
        </p:spPr>
      </p:pic>
    </p:spTree>
    <p:extLst>
      <p:ext uri="{BB962C8B-B14F-4D97-AF65-F5344CB8AC3E}">
        <p14:creationId xmlns:p14="http://schemas.microsoft.com/office/powerpoint/2010/main" val="164213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3000"/>
            <a:lum/>
          </a:blip>
          <a:srcRect/>
          <a:stretch>
            <a:fillRect t="-17000" b="-1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29B167-F25D-CA08-728A-4EDA5CE41295}"/>
              </a:ext>
            </a:extLst>
          </p:cNvPr>
          <p:cNvSpPr>
            <a:spLocks noGrp="1"/>
          </p:cNvSpPr>
          <p:nvPr>
            <p:ph type="title"/>
          </p:nvPr>
        </p:nvSpPr>
        <p:spPr/>
        <p:txBody>
          <a:bodyPr/>
          <a:lstStyle/>
          <a:p>
            <a:r>
              <a:rPr lang="nl-NL" dirty="0"/>
              <a:t>November 2024</a:t>
            </a:r>
          </a:p>
        </p:txBody>
      </p:sp>
      <p:sp>
        <p:nvSpPr>
          <p:cNvPr id="3" name="Tijdelijke aanduiding voor inhoud 2">
            <a:extLst>
              <a:ext uri="{FF2B5EF4-FFF2-40B4-BE49-F238E27FC236}">
                <a16:creationId xmlns:a16="http://schemas.microsoft.com/office/drawing/2014/main" id="{13FFC226-C051-3BBF-7662-22F7F2824300}"/>
              </a:ext>
            </a:extLst>
          </p:cNvPr>
          <p:cNvSpPr>
            <a:spLocks noGrp="1"/>
          </p:cNvSpPr>
          <p:nvPr>
            <p:ph idx="1"/>
          </p:nvPr>
        </p:nvSpPr>
        <p:spPr/>
        <p:txBody>
          <a:bodyPr>
            <a:normAutofit fontScale="92500" lnSpcReduction="10000"/>
          </a:bodyPr>
          <a:lstStyle/>
          <a:p>
            <a:pPr marL="0" indent="0">
              <a:buNone/>
            </a:pPr>
            <a:r>
              <a:rPr lang="nl-NL" dirty="0"/>
              <a:t>         </a:t>
            </a:r>
          </a:p>
          <a:p>
            <a:pPr marL="0" indent="0">
              <a:buNone/>
            </a:pPr>
            <a:endParaRPr lang="nl-NL" dirty="0"/>
          </a:p>
          <a:p>
            <a:pPr marL="0" indent="0">
              <a:buNone/>
            </a:pPr>
            <a:r>
              <a:rPr lang="nl-NL" sz="5100" dirty="0"/>
              <a:t>              </a:t>
            </a:r>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r>
              <a:rPr lang="nl-NL" dirty="0"/>
              <a:t>       </a:t>
            </a:r>
          </a:p>
        </p:txBody>
      </p:sp>
      <p:pic>
        <p:nvPicPr>
          <p:cNvPr id="6" name="Afbeelding 5">
            <a:extLst>
              <a:ext uri="{FF2B5EF4-FFF2-40B4-BE49-F238E27FC236}">
                <a16:creationId xmlns:a16="http://schemas.microsoft.com/office/drawing/2014/main" id="{B7A78298-8190-678C-2E0D-A25E3302FB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8" y="1123267"/>
            <a:ext cx="7776864" cy="2232248"/>
          </a:xfrm>
          <a:prstGeom prst="rect">
            <a:avLst/>
          </a:prstGeom>
        </p:spPr>
      </p:pic>
      <p:pic>
        <p:nvPicPr>
          <p:cNvPr id="8" name="Afbeelding 7">
            <a:extLst>
              <a:ext uri="{FF2B5EF4-FFF2-40B4-BE49-F238E27FC236}">
                <a16:creationId xmlns:a16="http://schemas.microsoft.com/office/drawing/2014/main" id="{E10DAA75-EB23-91CE-5C6B-130CDB7DAA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3539255"/>
            <a:ext cx="8640960" cy="3207409"/>
          </a:xfrm>
          <a:prstGeom prst="rect">
            <a:avLst/>
          </a:prstGeom>
        </p:spPr>
      </p:pic>
    </p:spTree>
    <p:extLst>
      <p:ext uri="{BB962C8B-B14F-4D97-AF65-F5344CB8AC3E}">
        <p14:creationId xmlns:p14="http://schemas.microsoft.com/office/powerpoint/2010/main" val="4237045501"/>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294237-01D2-9063-E817-2442C6A18A11}"/>
              </a:ext>
            </a:extLst>
          </p:cNvPr>
          <p:cNvSpPr>
            <a:spLocks noGrp="1"/>
          </p:cNvSpPr>
          <p:nvPr>
            <p:ph type="title"/>
          </p:nvPr>
        </p:nvSpPr>
        <p:spPr/>
        <p:txBody>
          <a:bodyPr>
            <a:normAutofit/>
          </a:bodyPr>
          <a:lstStyle/>
          <a:p>
            <a:r>
              <a:rPr lang="nl-NL" dirty="0"/>
              <a:t>November 2024 </a:t>
            </a:r>
            <a:br>
              <a:rPr lang="nl-NL" dirty="0"/>
            </a:br>
            <a:r>
              <a:rPr lang="nl-NL" sz="2200" dirty="0"/>
              <a:t>sint maarten 11 nov..jeugddienst….bevestiging nieuwe raadsleden</a:t>
            </a:r>
          </a:p>
        </p:txBody>
      </p:sp>
      <p:pic>
        <p:nvPicPr>
          <p:cNvPr id="5" name="Tijdelijke aanduiding voor inhoud 4">
            <a:extLst>
              <a:ext uri="{FF2B5EF4-FFF2-40B4-BE49-F238E27FC236}">
                <a16:creationId xmlns:a16="http://schemas.microsoft.com/office/drawing/2014/main" id="{1F51D771-1B82-526A-D134-0D2F0474E4B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1560" y="1380404"/>
            <a:ext cx="3670069" cy="2685011"/>
          </a:xfrm>
        </p:spPr>
      </p:pic>
      <p:pic>
        <p:nvPicPr>
          <p:cNvPr id="7" name="Afbeelding 6">
            <a:extLst>
              <a:ext uri="{FF2B5EF4-FFF2-40B4-BE49-F238E27FC236}">
                <a16:creationId xmlns:a16="http://schemas.microsoft.com/office/drawing/2014/main" id="{A071E114-EDE7-7E2C-93D6-4B9F9AED9C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2415" y="1786805"/>
            <a:ext cx="4546848" cy="1872208"/>
          </a:xfrm>
          <a:prstGeom prst="rect">
            <a:avLst/>
          </a:prstGeom>
        </p:spPr>
      </p:pic>
      <p:pic>
        <p:nvPicPr>
          <p:cNvPr id="4" name="Afbeelding 3">
            <a:extLst>
              <a:ext uri="{FF2B5EF4-FFF2-40B4-BE49-F238E27FC236}">
                <a16:creationId xmlns:a16="http://schemas.microsoft.com/office/drawing/2014/main" id="{D180B7A6-AABA-7405-6F58-BB28E8ADA1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8252" y="4253460"/>
            <a:ext cx="5807496" cy="2448272"/>
          </a:xfrm>
          <a:prstGeom prst="rect">
            <a:avLst/>
          </a:prstGeom>
        </p:spPr>
      </p:pic>
    </p:spTree>
    <p:extLst>
      <p:ext uri="{BB962C8B-B14F-4D97-AF65-F5344CB8AC3E}">
        <p14:creationId xmlns:p14="http://schemas.microsoft.com/office/powerpoint/2010/main" val="3688534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7D51E7-2F88-F701-5A86-46DBBD152136}"/>
              </a:ext>
            </a:extLst>
          </p:cNvPr>
          <p:cNvSpPr>
            <a:spLocks noGrp="1"/>
          </p:cNvSpPr>
          <p:nvPr>
            <p:ph type="title"/>
          </p:nvPr>
        </p:nvSpPr>
        <p:spPr/>
        <p:txBody>
          <a:bodyPr/>
          <a:lstStyle/>
          <a:p>
            <a:r>
              <a:rPr lang="nl-NL" dirty="0"/>
              <a:t>Wie gingen er voor in de dienst</a:t>
            </a:r>
          </a:p>
        </p:txBody>
      </p:sp>
      <p:sp>
        <p:nvSpPr>
          <p:cNvPr id="4" name="Tijdelijke aanduiding voor inhoud 3">
            <a:extLst>
              <a:ext uri="{FF2B5EF4-FFF2-40B4-BE49-F238E27FC236}">
                <a16:creationId xmlns:a16="http://schemas.microsoft.com/office/drawing/2014/main" id="{16CF4C7A-4D03-00E6-DE8E-EDB2BC52C9A3}"/>
              </a:ext>
            </a:extLst>
          </p:cNvPr>
          <p:cNvSpPr>
            <a:spLocks noGrp="1"/>
          </p:cNvSpPr>
          <p:nvPr>
            <p:ph sz="half" idx="2"/>
          </p:nvPr>
        </p:nvSpPr>
        <p:spPr>
          <a:xfrm>
            <a:off x="1475656" y="1556792"/>
            <a:ext cx="6192688" cy="4569371"/>
          </a:xfrm>
        </p:spPr>
        <p:txBody>
          <a:bodyPr/>
          <a:lstStyle/>
          <a:p>
            <a:pPr marL="0" indent="0">
              <a:buNone/>
            </a:pPr>
            <a:r>
              <a:rPr lang="nl-NL" b="1" dirty="0"/>
              <a:t>                   </a:t>
            </a:r>
            <a:r>
              <a:rPr lang="nl-NL" sz="2300" b="1" u="sng" dirty="0"/>
              <a:t>Gastsprekers:</a:t>
            </a:r>
          </a:p>
          <a:p>
            <a:pPr marL="0" indent="0">
              <a:buNone/>
            </a:pPr>
            <a:r>
              <a:rPr lang="nl-NL" dirty="0"/>
              <a:t>	</a:t>
            </a:r>
            <a:r>
              <a:rPr lang="nl-NL" b="1" dirty="0"/>
              <a:t>      </a:t>
            </a:r>
            <a:r>
              <a:rPr lang="nl-NL" sz="1800" b="1" dirty="0"/>
              <a:t>Remco Ongersma      Anique Veldhuis</a:t>
            </a:r>
          </a:p>
          <a:p>
            <a:pPr marL="0" indent="0">
              <a:buNone/>
            </a:pPr>
            <a:r>
              <a:rPr lang="nl-NL" sz="1800" b="1" dirty="0"/>
              <a:t>                          Johan Otten	           Maurits Luth *</a:t>
            </a:r>
          </a:p>
          <a:p>
            <a:pPr marL="0" indent="0">
              <a:buNone/>
            </a:pPr>
            <a:r>
              <a:rPr lang="nl-NL" sz="1800" b="1" dirty="0"/>
              <a:t>	        Bert van Drogen *      Paul Rullmann *</a:t>
            </a:r>
          </a:p>
          <a:p>
            <a:pPr marL="0" indent="0">
              <a:buNone/>
            </a:pPr>
            <a:r>
              <a:rPr lang="nl-NL" sz="1800" b="1" dirty="0"/>
              <a:t>	</a:t>
            </a:r>
            <a:endParaRPr lang="nl-NL" dirty="0"/>
          </a:p>
        </p:txBody>
      </p:sp>
      <p:pic>
        <p:nvPicPr>
          <p:cNvPr id="8" name="Afbeelding 7">
            <a:extLst>
              <a:ext uri="{FF2B5EF4-FFF2-40B4-BE49-F238E27FC236}">
                <a16:creationId xmlns:a16="http://schemas.microsoft.com/office/drawing/2014/main" id="{815112B0-7D2E-156D-9027-9C2F7012A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9" y="3154362"/>
            <a:ext cx="2232248" cy="3429000"/>
          </a:xfrm>
          <a:prstGeom prst="rect">
            <a:avLst/>
          </a:prstGeom>
        </p:spPr>
      </p:pic>
      <p:pic>
        <p:nvPicPr>
          <p:cNvPr id="7" name="Afbeelding 6">
            <a:extLst>
              <a:ext uri="{FF2B5EF4-FFF2-40B4-BE49-F238E27FC236}">
                <a16:creationId xmlns:a16="http://schemas.microsoft.com/office/drawing/2014/main" id="{B8A36C8D-CCEE-852F-2541-192CE5B2C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5513" y="3117236"/>
            <a:ext cx="2232248" cy="3497837"/>
          </a:xfrm>
          <a:prstGeom prst="rect">
            <a:avLst/>
          </a:prstGeom>
        </p:spPr>
      </p:pic>
      <p:pic>
        <p:nvPicPr>
          <p:cNvPr id="6" name="Afbeelding 5">
            <a:extLst>
              <a:ext uri="{FF2B5EF4-FFF2-40B4-BE49-F238E27FC236}">
                <a16:creationId xmlns:a16="http://schemas.microsoft.com/office/drawing/2014/main" id="{6B37891E-444F-C666-8136-86B9AE9DFD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888" y="3117236"/>
            <a:ext cx="2160240" cy="3406776"/>
          </a:xfrm>
          <a:prstGeom prst="rect">
            <a:avLst/>
          </a:prstGeom>
        </p:spPr>
      </p:pic>
    </p:spTree>
    <p:extLst>
      <p:ext uri="{BB962C8B-B14F-4D97-AF65-F5344CB8AC3E}">
        <p14:creationId xmlns:p14="http://schemas.microsoft.com/office/powerpoint/2010/main" val="41050645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B5D39F-724B-4532-BC27-1C54E4567D56}"/>
              </a:ext>
            </a:extLst>
          </p:cNvPr>
          <p:cNvSpPr>
            <a:spLocks noGrp="1"/>
          </p:cNvSpPr>
          <p:nvPr>
            <p:ph type="title"/>
          </p:nvPr>
        </p:nvSpPr>
        <p:spPr/>
        <p:txBody>
          <a:bodyPr/>
          <a:lstStyle/>
          <a:p>
            <a:r>
              <a:rPr lang="nl-NL" b="1" dirty="0"/>
              <a:t>December 2024</a:t>
            </a:r>
          </a:p>
        </p:txBody>
      </p:sp>
      <p:sp>
        <p:nvSpPr>
          <p:cNvPr id="3" name="Tijdelijke aanduiding voor inhoud 2">
            <a:extLst>
              <a:ext uri="{FF2B5EF4-FFF2-40B4-BE49-F238E27FC236}">
                <a16:creationId xmlns:a16="http://schemas.microsoft.com/office/drawing/2014/main" id="{2545693D-3DE7-4931-9110-67C760D91F31}"/>
              </a:ext>
            </a:extLst>
          </p:cNvPr>
          <p:cNvSpPr>
            <a:spLocks noGrp="1"/>
          </p:cNvSpPr>
          <p:nvPr>
            <p:ph sz="half" idx="1"/>
          </p:nvPr>
        </p:nvSpPr>
        <p:spPr>
          <a:xfrm>
            <a:off x="457200" y="1600200"/>
            <a:ext cx="8075240" cy="5069160"/>
          </a:xfrm>
        </p:spPr>
        <p:txBody>
          <a:bodyPr>
            <a:normAutofit/>
          </a:bodyPr>
          <a:lstStyle/>
          <a:p>
            <a:pPr marL="0" indent="0">
              <a:buNone/>
            </a:pPr>
            <a:r>
              <a:rPr lang="nl-NL" sz="1800" dirty="0"/>
              <a:t>Zondag 1 dec……</a:t>
            </a:r>
          </a:p>
          <a:p>
            <a:pPr marL="0" indent="0">
              <a:buNone/>
            </a:pPr>
            <a:r>
              <a:rPr lang="nl-NL" sz="1800" dirty="0"/>
              <a:t>met Fien en Tessa</a:t>
            </a:r>
          </a:p>
          <a:p>
            <a:pPr marL="0" indent="0">
              <a:buNone/>
            </a:pPr>
            <a:endParaRPr lang="nl-NL" sz="1800" dirty="0"/>
          </a:p>
          <a:p>
            <a:pPr marL="0" indent="0">
              <a:buNone/>
            </a:pPr>
            <a:endParaRPr lang="nl-NL" sz="1800" dirty="0"/>
          </a:p>
        </p:txBody>
      </p:sp>
      <p:pic>
        <p:nvPicPr>
          <p:cNvPr id="5" name="Afbeelding 4">
            <a:extLst>
              <a:ext uri="{FF2B5EF4-FFF2-40B4-BE49-F238E27FC236}">
                <a16:creationId xmlns:a16="http://schemas.microsoft.com/office/drawing/2014/main" id="{0696E915-32B2-F147-BC8A-8000FB730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348880"/>
            <a:ext cx="3096344" cy="3960440"/>
          </a:xfrm>
          <a:prstGeom prst="rect">
            <a:avLst/>
          </a:prstGeom>
        </p:spPr>
      </p:pic>
      <p:pic>
        <p:nvPicPr>
          <p:cNvPr id="7" name="Afbeelding 6">
            <a:extLst>
              <a:ext uri="{FF2B5EF4-FFF2-40B4-BE49-F238E27FC236}">
                <a16:creationId xmlns:a16="http://schemas.microsoft.com/office/drawing/2014/main" id="{7FD5468A-3009-3100-C823-6F3B153BA0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7864" y="1196752"/>
            <a:ext cx="2592290" cy="3415606"/>
          </a:xfrm>
          <a:prstGeom prst="rect">
            <a:avLst/>
          </a:prstGeom>
        </p:spPr>
      </p:pic>
      <p:pic>
        <p:nvPicPr>
          <p:cNvPr id="9" name="Afbeelding 8">
            <a:extLst>
              <a:ext uri="{FF2B5EF4-FFF2-40B4-BE49-F238E27FC236}">
                <a16:creationId xmlns:a16="http://schemas.microsoft.com/office/drawing/2014/main" id="{92E4133E-A367-1AEB-86FA-2E2372F949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9321" y="3429000"/>
            <a:ext cx="2808312" cy="2969568"/>
          </a:xfrm>
          <a:prstGeom prst="rect">
            <a:avLst/>
          </a:prstGeom>
        </p:spPr>
      </p:pic>
    </p:spTree>
    <p:extLst>
      <p:ext uri="{BB962C8B-B14F-4D97-AF65-F5344CB8AC3E}">
        <p14:creationId xmlns:p14="http://schemas.microsoft.com/office/powerpoint/2010/main" val="22831600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5B96CC-5C7C-6115-9F34-4562A1544AC0}"/>
              </a:ext>
            </a:extLst>
          </p:cNvPr>
          <p:cNvSpPr>
            <a:spLocks noGrp="1"/>
          </p:cNvSpPr>
          <p:nvPr>
            <p:ph type="title"/>
          </p:nvPr>
        </p:nvSpPr>
        <p:spPr>
          <a:xfrm>
            <a:off x="662880" y="-446681"/>
            <a:ext cx="8229600" cy="2075480"/>
          </a:xfrm>
        </p:spPr>
        <p:txBody>
          <a:bodyPr>
            <a:normAutofit fontScale="90000"/>
          </a:bodyPr>
          <a:lstStyle/>
          <a:p>
            <a:br>
              <a:rPr lang="nl-NL" sz="3600" dirty="0"/>
            </a:br>
            <a:r>
              <a:rPr lang="nl-NL" sz="3600" dirty="0"/>
              <a:t>13 dec. Moonlightshopping</a:t>
            </a:r>
            <a:br>
              <a:rPr lang="nl-NL" sz="3600" dirty="0"/>
            </a:br>
            <a:br>
              <a:rPr lang="nl-NL" sz="3600" dirty="0"/>
            </a:br>
            <a:r>
              <a:rPr lang="nl-NL" sz="3600" dirty="0"/>
              <a:t>Gezinsdienst Pagedal 15 december 2024</a:t>
            </a:r>
          </a:p>
        </p:txBody>
      </p:sp>
      <p:pic>
        <p:nvPicPr>
          <p:cNvPr id="6" name="Afbeelding 5">
            <a:extLst>
              <a:ext uri="{FF2B5EF4-FFF2-40B4-BE49-F238E27FC236}">
                <a16:creationId xmlns:a16="http://schemas.microsoft.com/office/drawing/2014/main" id="{4C816707-0693-AFF7-70B9-8ECA2E55D8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5173" y="1489945"/>
            <a:ext cx="6624736" cy="1944216"/>
          </a:xfrm>
          <a:prstGeom prst="rect">
            <a:avLst/>
          </a:prstGeom>
        </p:spPr>
      </p:pic>
      <p:pic>
        <p:nvPicPr>
          <p:cNvPr id="8" name="Afbeelding 7">
            <a:extLst>
              <a:ext uri="{FF2B5EF4-FFF2-40B4-BE49-F238E27FC236}">
                <a16:creationId xmlns:a16="http://schemas.microsoft.com/office/drawing/2014/main" id="{52F787F1-E122-D720-4262-BB8CA76DA4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3467659"/>
            <a:ext cx="3024336" cy="1944217"/>
          </a:xfrm>
          <a:prstGeom prst="rect">
            <a:avLst/>
          </a:prstGeom>
        </p:spPr>
      </p:pic>
      <p:pic>
        <p:nvPicPr>
          <p:cNvPr id="10" name="Afbeelding 9">
            <a:extLst>
              <a:ext uri="{FF2B5EF4-FFF2-40B4-BE49-F238E27FC236}">
                <a16:creationId xmlns:a16="http://schemas.microsoft.com/office/drawing/2014/main" id="{615578BC-916B-325A-1AA2-3A574D9A63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5816" y="4913784"/>
            <a:ext cx="2736304" cy="1944216"/>
          </a:xfrm>
          <a:prstGeom prst="rect">
            <a:avLst/>
          </a:prstGeom>
        </p:spPr>
      </p:pic>
      <p:pic>
        <p:nvPicPr>
          <p:cNvPr id="12" name="Afbeelding 11">
            <a:extLst>
              <a:ext uri="{FF2B5EF4-FFF2-40B4-BE49-F238E27FC236}">
                <a16:creationId xmlns:a16="http://schemas.microsoft.com/office/drawing/2014/main" id="{F3F9116E-D785-7699-DAE6-9AFB7A2240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60" y="3717032"/>
            <a:ext cx="2520280" cy="2836624"/>
          </a:xfrm>
          <a:prstGeom prst="rect">
            <a:avLst/>
          </a:prstGeom>
        </p:spPr>
      </p:pic>
    </p:spTree>
    <p:extLst>
      <p:ext uri="{BB962C8B-B14F-4D97-AF65-F5344CB8AC3E}">
        <p14:creationId xmlns:p14="http://schemas.microsoft.com/office/powerpoint/2010/main" val="711182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6B7155-724B-2095-CD05-09EAAEB150DA}"/>
              </a:ext>
            </a:extLst>
          </p:cNvPr>
          <p:cNvSpPr>
            <a:spLocks noGrp="1"/>
          </p:cNvSpPr>
          <p:nvPr>
            <p:ph type="title"/>
          </p:nvPr>
        </p:nvSpPr>
        <p:spPr>
          <a:xfrm>
            <a:off x="1043608" y="332656"/>
            <a:ext cx="7272808" cy="720080"/>
          </a:xfrm>
        </p:spPr>
        <p:txBody>
          <a:bodyPr>
            <a:normAutofit fontScale="90000"/>
          </a:bodyPr>
          <a:lstStyle/>
          <a:p>
            <a:r>
              <a:rPr lang="nl-NL" sz="3600" b="0" dirty="0"/>
              <a:t>Gezinsdienst Pagedal 15 december 2024</a:t>
            </a:r>
          </a:p>
        </p:txBody>
      </p:sp>
      <p:pic>
        <p:nvPicPr>
          <p:cNvPr id="8" name="Afbeelding 7">
            <a:extLst>
              <a:ext uri="{FF2B5EF4-FFF2-40B4-BE49-F238E27FC236}">
                <a16:creationId xmlns:a16="http://schemas.microsoft.com/office/drawing/2014/main" id="{93059E80-538C-55DE-8FA2-C8FDA8A3A2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050960"/>
            <a:ext cx="3419872" cy="2232248"/>
          </a:xfrm>
          <a:prstGeom prst="rect">
            <a:avLst/>
          </a:prstGeom>
        </p:spPr>
      </p:pic>
      <p:pic>
        <p:nvPicPr>
          <p:cNvPr id="10" name="Afbeelding 9">
            <a:extLst>
              <a:ext uri="{FF2B5EF4-FFF2-40B4-BE49-F238E27FC236}">
                <a16:creationId xmlns:a16="http://schemas.microsoft.com/office/drawing/2014/main" id="{A8627313-CF5A-7DD4-A5E4-3AD34F44B1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1036370"/>
            <a:ext cx="1872208" cy="2246838"/>
          </a:xfrm>
          <a:prstGeom prst="rect">
            <a:avLst/>
          </a:prstGeom>
        </p:spPr>
      </p:pic>
      <p:pic>
        <p:nvPicPr>
          <p:cNvPr id="12" name="Afbeelding 11">
            <a:extLst>
              <a:ext uri="{FF2B5EF4-FFF2-40B4-BE49-F238E27FC236}">
                <a16:creationId xmlns:a16="http://schemas.microsoft.com/office/drawing/2014/main" id="{27C00A69-1707-0168-6DC6-9D87F4E46E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1050960"/>
            <a:ext cx="2448272" cy="2615208"/>
          </a:xfrm>
          <a:prstGeom prst="rect">
            <a:avLst/>
          </a:prstGeom>
        </p:spPr>
      </p:pic>
      <p:pic>
        <p:nvPicPr>
          <p:cNvPr id="14" name="Afbeelding 13">
            <a:extLst>
              <a:ext uri="{FF2B5EF4-FFF2-40B4-BE49-F238E27FC236}">
                <a16:creationId xmlns:a16="http://schemas.microsoft.com/office/drawing/2014/main" id="{A1E09EBD-A58C-E9F6-48F8-6F222F299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661" y="3649194"/>
            <a:ext cx="3221558" cy="1420498"/>
          </a:xfrm>
          <a:prstGeom prst="rect">
            <a:avLst/>
          </a:prstGeom>
        </p:spPr>
      </p:pic>
      <p:pic>
        <p:nvPicPr>
          <p:cNvPr id="16" name="Afbeelding 15">
            <a:extLst>
              <a:ext uri="{FF2B5EF4-FFF2-40B4-BE49-F238E27FC236}">
                <a16:creationId xmlns:a16="http://schemas.microsoft.com/office/drawing/2014/main" id="{937E4780-CFC4-5358-2383-F653A77D40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1800" y="4761305"/>
            <a:ext cx="2736304" cy="2068570"/>
          </a:xfrm>
          <a:prstGeom prst="rect">
            <a:avLst/>
          </a:prstGeom>
        </p:spPr>
      </p:pic>
      <p:pic>
        <p:nvPicPr>
          <p:cNvPr id="18" name="Afbeelding 17">
            <a:extLst>
              <a:ext uri="{FF2B5EF4-FFF2-40B4-BE49-F238E27FC236}">
                <a16:creationId xmlns:a16="http://schemas.microsoft.com/office/drawing/2014/main" id="{FDD93102-E170-76EA-ABBD-4B81E563DA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0152" y="4302148"/>
            <a:ext cx="2997187" cy="1535088"/>
          </a:xfrm>
          <a:prstGeom prst="rect">
            <a:avLst/>
          </a:prstGeom>
        </p:spPr>
      </p:pic>
    </p:spTree>
    <p:extLst>
      <p:ext uri="{BB962C8B-B14F-4D97-AF65-F5344CB8AC3E}">
        <p14:creationId xmlns:p14="http://schemas.microsoft.com/office/powerpoint/2010/main" val="1398372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60508A-96ED-402A-8762-4FD344E0B9EA}"/>
              </a:ext>
            </a:extLst>
          </p:cNvPr>
          <p:cNvSpPr>
            <a:spLocks noGrp="1"/>
          </p:cNvSpPr>
          <p:nvPr>
            <p:ph type="title"/>
          </p:nvPr>
        </p:nvSpPr>
        <p:spPr/>
        <p:txBody>
          <a:bodyPr/>
          <a:lstStyle/>
          <a:p>
            <a:r>
              <a:rPr lang="nl-NL" b="1" dirty="0"/>
              <a:t>Kerst 2024</a:t>
            </a:r>
          </a:p>
        </p:txBody>
      </p:sp>
      <p:sp>
        <p:nvSpPr>
          <p:cNvPr id="3" name="Tijdelijke aanduiding voor inhoud 2">
            <a:extLst>
              <a:ext uri="{FF2B5EF4-FFF2-40B4-BE49-F238E27FC236}">
                <a16:creationId xmlns:a16="http://schemas.microsoft.com/office/drawing/2014/main" id="{4BEBF961-7B96-4F06-8496-A2BF0F8639CD}"/>
              </a:ext>
            </a:extLst>
          </p:cNvPr>
          <p:cNvSpPr>
            <a:spLocks noGrp="1"/>
          </p:cNvSpPr>
          <p:nvPr>
            <p:ph sz="half" idx="1"/>
          </p:nvPr>
        </p:nvSpPr>
        <p:spPr>
          <a:xfrm>
            <a:off x="1218832" y="2049874"/>
            <a:ext cx="7067806" cy="3755389"/>
          </a:xfrm>
        </p:spPr>
        <p:txBody>
          <a:bodyPr/>
          <a:lstStyle/>
          <a:p>
            <a:pPr marL="0" indent="0">
              <a:buNone/>
            </a:pPr>
            <a:r>
              <a:rPr lang="nl-NL" dirty="0"/>
              <a:t>   </a:t>
            </a:r>
          </a:p>
        </p:txBody>
      </p:sp>
      <p:pic>
        <p:nvPicPr>
          <p:cNvPr id="5" name="Afbeelding 4">
            <a:extLst>
              <a:ext uri="{FF2B5EF4-FFF2-40B4-BE49-F238E27FC236}">
                <a16:creationId xmlns:a16="http://schemas.microsoft.com/office/drawing/2014/main" id="{F3A09A52-E47B-FE00-8FDA-F096ACC6B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1167129"/>
            <a:ext cx="4875473" cy="1143001"/>
          </a:xfrm>
          <a:prstGeom prst="rect">
            <a:avLst/>
          </a:prstGeom>
        </p:spPr>
      </p:pic>
      <p:pic>
        <p:nvPicPr>
          <p:cNvPr id="7" name="Afbeelding 6">
            <a:extLst>
              <a:ext uri="{FF2B5EF4-FFF2-40B4-BE49-F238E27FC236}">
                <a16:creationId xmlns:a16="http://schemas.microsoft.com/office/drawing/2014/main" id="{B30D760D-73C1-DCDF-D70E-96531CFFB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6603" y="2564904"/>
            <a:ext cx="5850794" cy="1728192"/>
          </a:xfrm>
          <a:prstGeom prst="rect">
            <a:avLst/>
          </a:prstGeom>
        </p:spPr>
      </p:pic>
      <p:pic>
        <p:nvPicPr>
          <p:cNvPr id="9" name="Afbeelding 8">
            <a:extLst>
              <a:ext uri="{FF2B5EF4-FFF2-40B4-BE49-F238E27FC236}">
                <a16:creationId xmlns:a16="http://schemas.microsoft.com/office/drawing/2014/main" id="{69548DF4-5505-7FC8-C760-3B2227A127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4437112"/>
            <a:ext cx="7618040" cy="2146250"/>
          </a:xfrm>
          <a:prstGeom prst="rect">
            <a:avLst/>
          </a:prstGeom>
        </p:spPr>
      </p:pic>
    </p:spTree>
    <p:extLst>
      <p:ext uri="{BB962C8B-B14F-4D97-AF65-F5344CB8AC3E}">
        <p14:creationId xmlns:p14="http://schemas.microsoft.com/office/powerpoint/2010/main" val="2637216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82C78C-110B-DF98-1DD3-E973F97F7C1D}"/>
              </a:ext>
            </a:extLst>
          </p:cNvPr>
          <p:cNvSpPr>
            <a:spLocks noGrp="1"/>
          </p:cNvSpPr>
          <p:nvPr>
            <p:ph type="title"/>
          </p:nvPr>
        </p:nvSpPr>
        <p:spPr/>
        <p:txBody>
          <a:bodyPr/>
          <a:lstStyle/>
          <a:p>
            <a:r>
              <a:rPr lang="nl-NL" dirty="0"/>
              <a:t>Kerst 2024</a:t>
            </a:r>
          </a:p>
        </p:txBody>
      </p:sp>
      <p:pic>
        <p:nvPicPr>
          <p:cNvPr id="4" name="Afbeelding 3">
            <a:extLst>
              <a:ext uri="{FF2B5EF4-FFF2-40B4-BE49-F238E27FC236}">
                <a16:creationId xmlns:a16="http://schemas.microsoft.com/office/drawing/2014/main" id="{0598F195-A083-8EDE-FF0F-15E93C3B6F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1124744"/>
            <a:ext cx="3857625" cy="5544616"/>
          </a:xfrm>
          <a:prstGeom prst="rect">
            <a:avLst/>
          </a:prstGeom>
        </p:spPr>
      </p:pic>
      <p:pic>
        <p:nvPicPr>
          <p:cNvPr id="6" name="Afbeelding 5">
            <a:extLst>
              <a:ext uri="{FF2B5EF4-FFF2-40B4-BE49-F238E27FC236}">
                <a16:creationId xmlns:a16="http://schemas.microsoft.com/office/drawing/2014/main" id="{B568E652-B1E9-6ABF-DFF8-4CEB36483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2153" y="1404711"/>
            <a:ext cx="2609850" cy="1752600"/>
          </a:xfrm>
          <a:prstGeom prst="rect">
            <a:avLst/>
          </a:prstGeom>
        </p:spPr>
      </p:pic>
      <p:pic>
        <p:nvPicPr>
          <p:cNvPr id="8" name="Afbeelding 7">
            <a:extLst>
              <a:ext uri="{FF2B5EF4-FFF2-40B4-BE49-F238E27FC236}">
                <a16:creationId xmlns:a16="http://schemas.microsoft.com/office/drawing/2014/main" id="{898CD909-8A53-E15B-78C0-74337C8A63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2397780"/>
            <a:ext cx="1708365" cy="3291438"/>
          </a:xfrm>
          <a:prstGeom prst="rect">
            <a:avLst/>
          </a:prstGeom>
        </p:spPr>
      </p:pic>
    </p:spTree>
    <p:extLst>
      <p:ext uri="{BB962C8B-B14F-4D97-AF65-F5344CB8AC3E}">
        <p14:creationId xmlns:p14="http://schemas.microsoft.com/office/powerpoint/2010/main" val="2111530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Samenkomsten en techniek</a:t>
            </a:r>
          </a:p>
        </p:txBody>
      </p:sp>
      <p:sp>
        <p:nvSpPr>
          <p:cNvPr id="3" name="Tijdelijke aanduiding voor inhoud 2"/>
          <p:cNvSpPr>
            <a:spLocks noGrp="1"/>
          </p:cNvSpPr>
          <p:nvPr>
            <p:ph idx="1"/>
          </p:nvPr>
        </p:nvSpPr>
        <p:spPr>
          <a:xfrm>
            <a:off x="611560" y="1628800"/>
            <a:ext cx="8229600" cy="4525963"/>
          </a:xfrm>
        </p:spPr>
        <p:txBody>
          <a:bodyPr>
            <a:normAutofit lnSpcReduction="10000"/>
          </a:bodyPr>
          <a:lstStyle/>
          <a:p>
            <a:pPr marL="0" indent="0">
              <a:buNone/>
            </a:pPr>
            <a:r>
              <a:rPr lang="nl-NL" dirty="0"/>
              <a:t>Muziek team</a:t>
            </a:r>
          </a:p>
          <a:p>
            <a:pPr marL="0" indent="0">
              <a:buNone/>
            </a:pPr>
            <a:r>
              <a:rPr lang="nl-NL" dirty="0"/>
              <a:t>Beamer team</a:t>
            </a:r>
          </a:p>
          <a:p>
            <a:pPr marL="0" indent="0">
              <a:buNone/>
            </a:pPr>
            <a:r>
              <a:rPr lang="nl-NL" dirty="0"/>
              <a:t>Geluid team</a:t>
            </a:r>
          </a:p>
          <a:p>
            <a:pPr marL="0" indent="0">
              <a:buNone/>
            </a:pPr>
            <a:r>
              <a:rPr lang="nl-NL" dirty="0"/>
              <a:t>Beeldteam</a:t>
            </a:r>
          </a:p>
          <a:p>
            <a:pPr marL="0" indent="0">
              <a:buNone/>
            </a:pPr>
            <a:r>
              <a:rPr lang="nl-NL" dirty="0"/>
              <a:t>Sprekerslijst en medewerking zondagmorgendiensten</a:t>
            </a:r>
          </a:p>
          <a:p>
            <a:pPr marL="0" indent="0">
              <a:buNone/>
            </a:pPr>
            <a:endParaRPr lang="nl-NL" dirty="0"/>
          </a:p>
          <a:p>
            <a:pPr marL="0" indent="0">
              <a:buNone/>
            </a:pPr>
            <a:r>
              <a:rPr lang="nl-NL" dirty="0"/>
              <a:t>Beroepingscommissie</a:t>
            </a:r>
          </a:p>
        </p:txBody>
      </p:sp>
      <p:pic>
        <p:nvPicPr>
          <p:cNvPr id="5" name="Afbeelding 4">
            <a:extLst>
              <a:ext uri="{FF2B5EF4-FFF2-40B4-BE49-F238E27FC236}">
                <a16:creationId xmlns:a16="http://schemas.microsoft.com/office/drawing/2014/main" id="{372F3A6A-902E-40DB-AE73-117287EA57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9912" y="1196752"/>
            <a:ext cx="3528392" cy="2592288"/>
          </a:xfrm>
          <a:prstGeom prst="rect">
            <a:avLst/>
          </a:prstGeom>
        </p:spPr>
      </p:pic>
    </p:spTree>
    <p:extLst>
      <p:ext uri="{BB962C8B-B14F-4D97-AF65-F5344CB8AC3E}">
        <p14:creationId xmlns:p14="http://schemas.microsoft.com/office/powerpoint/2010/main" val="668057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57200" y="836712"/>
            <a:ext cx="4038600" cy="5289451"/>
          </a:xfrm>
        </p:spPr>
        <p:txBody>
          <a:bodyPr>
            <a:normAutofit/>
          </a:bodyPr>
          <a:lstStyle/>
          <a:p>
            <a:pPr marL="0" indent="0">
              <a:buNone/>
            </a:pPr>
            <a:r>
              <a:rPr lang="nl-NL" dirty="0"/>
              <a:t>Kids 4Life</a:t>
            </a:r>
          </a:p>
        </p:txBody>
      </p:sp>
      <p:sp>
        <p:nvSpPr>
          <p:cNvPr id="5" name="Tijdelijke aanduiding voor inhoud 4"/>
          <p:cNvSpPr>
            <a:spLocks noGrp="1"/>
          </p:cNvSpPr>
          <p:nvPr>
            <p:ph sz="half" idx="2"/>
          </p:nvPr>
        </p:nvSpPr>
        <p:spPr>
          <a:xfrm>
            <a:off x="4648200" y="332656"/>
            <a:ext cx="4038600" cy="6336704"/>
          </a:xfrm>
        </p:spPr>
        <p:txBody>
          <a:bodyPr>
            <a:normAutofit/>
          </a:bodyPr>
          <a:lstStyle/>
          <a:p>
            <a:pPr marL="0" indent="0">
              <a:buNone/>
            </a:pPr>
            <a:r>
              <a:rPr lang="nl-NL" b="1" dirty="0"/>
              <a:t>Jeugdwerk:</a:t>
            </a:r>
            <a:endParaRPr lang="nl-NL" dirty="0"/>
          </a:p>
          <a:p>
            <a:pPr marL="0" indent="0">
              <a:buNone/>
            </a:pPr>
            <a:r>
              <a:rPr lang="nl-NL" dirty="0"/>
              <a:t>Commissie jeugdwerk</a:t>
            </a:r>
          </a:p>
          <a:p>
            <a:pPr marL="0" indent="0">
              <a:buNone/>
            </a:pPr>
            <a:r>
              <a:rPr lang="nl-NL" dirty="0"/>
              <a:t>Kids2be</a:t>
            </a:r>
          </a:p>
          <a:p>
            <a:pPr marL="0" indent="0">
              <a:buNone/>
            </a:pPr>
            <a:r>
              <a:rPr lang="nl-NL" dirty="0"/>
              <a:t>Crea kids</a:t>
            </a:r>
          </a:p>
          <a:p>
            <a:pPr marL="0" indent="0">
              <a:buNone/>
            </a:pPr>
            <a:r>
              <a:rPr lang="nl-NL" dirty="0"/>
              <a:t>Amazing Kids &amp;Blessed Kids</a:t>
            </a:r>
          </a:p>
          <a:p>
            <a:pPr marL="0" indent="0">
              <a:buNone/>
            </a:pPr>
            <a:r>
              <a:rPr lang="nl-NL" dirty="0"/>
              <a:t>Summer kids</a:t>
            </a:r>
          </a:p>
          <a:p>
            <a:pPr marL="0" indent="0">
              <a:buNone/>
            </a:pPr>
            <a:r>
              <a:rPr lang="nl-NL" dirty="0"/>
              <a:t>Party Kids</a:t>
            </a:r>
          </a:p>
          <a:p>
            <a:pPr marL="0" indent="0">
              <a:buNone/>
            </a:pPr>
            <a:r>
              <a:rPr lang="nl-NL" dirty="0"/>
              <a:t>Teens4life</a:t>
            </a:r>
          </a:p>
          <a:p>
            <a:pPr marL="0" indent="0">
              <a:buNone/>
            </a:pPr>
            <a:r>
              <a:rPr lang="nl-NL" dirty="0"/>
              <a:t>Youth4life</a:t>
            </a:r>
          </a:p>
          <a:p>
            <a:pPr marL="0" indent="0">
              <a:buNone/>
            </a:pPr>
            <a:endParaRPr lang="nl-NL" sz="1600" dirty="0"/>
          </a:p>
          <a:p>
            <a:endParaRPr lang="nl-NL" dirty="0"/>
          </a:p>
        </p:txBody>
      </p:sp>
      <p:pic>
        <p:nvPicPr>
          <p:cNvPr id="4" name="Afbeelding 3">
            <a:extLst>
              <a:ext uri="{FF2B5EF4-FFF2-40B4-BE49-F238E27FC236}">
                <a16:creationId xmlns:a16="http://schemas.microsoft.com/office/drawing/2014/main" id="{2DA58E04-2559-4883-BD9B-611EC94C3B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772816"/>
            <a:ext cx="3672408" cy="2736304"/>
          </a:xfrm>
          <a:prstGeom prst="rect">
            <a:avLst/>
          </a:prstGeom>
        </p:spPr>
      </p:pic>
    </p:spTree>
    <p:extLst>
      <p:ext uri="{BB962C8B-B14F-4D97-AF65-F5344CB8AC3E}">
        <p14:creationId xmlns:p14="http://schemas.microsoft.com/office/powerpoint/2010/main" val="1774897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b="1" dirty="0"/>
              <a:t>Verenigingen</a:t>
            </a:r>
            <a:endParaRPr lang="nl-NL" dirty="0"/>
          </a:p>
        </p:txBody>
      </p:sp>
      <p:sp>
        <p:nvSpPr>
          <p:cNvPr id="6" name="Tijdelijke aanduiding voor inhoud 5"/>
          <p:cNvSpPr>
            <a:spLocks noGrp="1"/>
          </p:cNvSpPr>
          <p:nvPr>
            <p:ph idx="1"/>
          </p:nvPr>
        </p:nvSpPr>
        <p:spPr>
          <a:xfrm>
            <a:off x="827584" y="1196752"/>
            <a:ext cx="8229600" cy="5001419"/>
          </a:xfrm>
        </p:spPr>
        <p:txBody>
          <a:bodyPr>
            <a:normAutofit/>
          </a:bodyPr>
          <a:lstStyle/>
          <a:p>
            <a:pPr marL="0" indent="0">
              <a:buNone/>
            </a:pPr>
            <a:r>
              <a:rPr lang="nl-NL" dirty="0"/>
              <a:t>Vrouwencontact</a:t>
            </a:r>
          </a:p>
          <a:p>
            <a:pPr marL="0" indent="0">
              <a:buNone/>
            </a:pPr>
            <a:r>
              <a:rPr lang="nl-NL" dirty="0"/>
              <a:t>Mannenvereniging</a:t>
            </a:r>
          </a:p>
          <a:p>
            <a:pPr marL="0" indent="0">
              <a:buNone/>
            </a:pPr>
            <a:r>
              <a:rPr lang="nl-NL" dirty="0"/>
              <a:t>50+ groep</a:t>
            </a:r>
          </a:p>
          <a:p>
            <a:pPr marL="0" indent="0">
              <a:buNone/>
            </a:pPr>
            <a:r>
              <a:rPr lang="nl-NL" dirty="0"/>
              <a:t>Commissie bijzondere diensten</a:t>
            </a:r>
          </a:p>
          <a:p>
            <a:pPr marL="0" indent="0">
              <a:buNone/>
            </a:pPr>
            <a:r>
              <a:rPr lang="nl-NL" dirty="0"/>
              <a:t>Eetclub </a:t>
            </a:r>
          </a:p>
          <a:p>
            <a:pPr marL="0" indent="0">
              <a:buNone/>
            </a:pPr>
            <a:r>
              <a:rPr lang="nl-NL" dirty="0"/>
              <a:t>Bloemendienst</a:t>
            </a:r>
          </a:p>
          <a:p>
            <a:pPr marL="0" indent="0">
              <a:buNone/>
            </a:pPr>
            <a:r>
              <a:rPr lang="nl-NL" dirty="0"/>
              <a:t>Kerk in de buurt</a:t>
            </a:r>
          </a:p>
          <a:p>
            <a:pPr marL="0" indent="0">
              <a:buNone/>
            </a:pPr>
            <a:r>
              <a:rPr lang="nl-NL" dirty="0"/>
              <a:t>Moedergroep ‘t Kruispunt</a:t>
            </a:r>
          </a:p>
          <a:p>
            <a:pPr marL="0" indent="0">
              <a:buNone/>
            </a:pPr>
            <a:endParaRPr lang="nl-NL" sz="2000" dirty="0"/>
          </a:p>
          <a:p>
            <a:pPr marL="0" indent="0">
              <a:buNone/>
            </a:pPr>
            <a:endParaRPr lang="nl-NL" dirty="0"/>
          </a:p>
        </p:txBody>
      </p:sp>
      <p:pic>
        <p:nvPicPr>
          <p:cNvPr id="3" name="Afbeelding 2">
            <a:extLst>
              <a:ext uri="{FF2B5EF4-FFF2-40B4-BE49-F238E27FC236}">
                <a16:creationId xmlns:a16="http://schemas.microsoft.com/office/drawing/2014/main" id="{48A1F49D-BB54-43A4-9E91-5030C63841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4" y="1124744"/>
            <a:ext cx="2664296" cy="3168352"/>
          </a:xfrm>
          <a:prstGeom prst="rect">
            <a:avLst/>
          </a:prstGeom>
        </p:spPr>
      </p:pic>
    </p:spTree>
    <p:extLst>
      <p:ext uri="{BB962C8B-B14F-4D97-AF65-F5344CB8AC3E}">
        <p14:creationId xmlns:p14="http://schemas.microsoft.com/office/powerpoint/2010/main" val="23325346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95799-AEC1-3E44-0BFD-3D0D41B5617A}"/>
              </a:ext>
            </a:extLst>
          </p:cNvPr>
          <p:cNvSpPr>
            <a:spLocks noGrp="1"/>
          </p:cNvSpPr>
          <p:nvPr>
            <p:ph type="title"/>
          </p:nvPr>
        </p:nvSpPr>
        <p:spPr/>
        <p:txBody>
          <a:bodyPr/>
          <a:lstStyle/>
          <a:p>
            <a:r>
              <a:rPr lang="nl-NL" dirty="0"/>
              <a:t>Voedselbank</a:t>
            </a:r>
          </a:p>
        </p:txBody>
      </p:sp>
      <p:pic>
        <p:nvPicPr>
          <p:cNvPr id="12290" name="Picture 2" descr="Geen fotobeschrijving beschikbaar.">
            <a:extLst>
              <a:ext uri="{FF2B5EF4-FFF2-40B4-BE49-F238E27FC236}">
                <a16:creationId xmlns:a16="http://schemas.microsoft.com/office/drawing/2014/main" id="{F5076ACA-216F-B943-3558-5FD2A97D78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166018"/>
            <a:ext cx="4525963" cy="4525963"/>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B719012D-ADF1-4C19-3963-8026EF48F7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1166018"/>
            <a:ext cx="2736304" cy="5251649"/>
          </a:xfrm>
          <a:prstGeom prst="rect">
            <a:avLst/>
          </a:prstGeom>
        </p:spPr>
      </p:pic>
    </p:spTree>
    <p:extLst>
      <p:ext uri="{BB962C8B-B14F-4D97-AF65-F5344CB8AC3E}">
        <p14:creationId xmlns:p14="http://schemas.microsoft.com/office/powerpoint/2010/main" val="11027618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t>Communicatie en PR:</a:t>
            </a:r>
            <a:br>
              <a:rPr lang="nl-NL" b="1" dirty="0"/>
            </a:br>
            <a:endParaRPr lang="nl-NL" dirty="0"/>
          </a:p>
        </p:txBody>
      </p:sp>
      <p:sp>
        <p:nvSpPr>
          <p:cNvPr id="3" name="Tijdelijke aanduiding voor inhoud 2"/>
          <p:cNvSpPr>
            <a:spLocks noGrp="1"/>
          </p:cNvSpPr>
          <p:nvPr>
            <p:ph sz="half" idx="1"/>
          </p:nvPr>
        </p:nvSpPr>
        <p:spPr/>
        <p:txBody>
          <a:bodyPr/>
          <a:lstStyle/>
          <a:p>
            <a:pPr marL="0" indent="0">
              <a:buNone/>
            </a:pPr>
            <a:r>
              <a:rPr lang="nl-NL" dirty="0"/>
              <a:t>Wegwijs</a:t>
            </a:r>
          </a:p>
          <a:p>
            <a:pPr marL="0" indent="0">
              <a:buNone/>
            </a:pPr>
            <a:r>
              <a:rPr lang="nl-NL" dirty="0"/>
              <a:t>Nieuwsbrief</a:t>
            </a:r>
          </a:p>
          <a:p>
            <a:pPr marL="0" indent="0">
              <a:buNone/>
            </a:pPr>
            <a:r>
              <a:rPr lang="nl-NL" dirty="0"/>
              <a:t>Website ‘t Kruispunt </a:t>
            </a:r>
          </a:p>
          <a:p>
            <a:pPr marL="0" indent="0">
              <a:buNone/>
            </a:pPr>
            <a:r>
              <a:rPr lang="nl-NL" dirty="0"/>
              <a:t>Facebook</a:t>
            </a:r>
          </a:p>
          <a:p>
            <a:pPr marL="0" indent="0">
              <a:buNone/>
            </a:pPr>
            <a:r>
              <a:rPr lang="nl-NL" dirty="0"/>
              <a:t>Scipio</a:t>
            </a:r>
          </a:p>
          <a:p>
            <a:pPr marL="0" indent="0">
              <a:buNone/>
            </a:pPr>
            <a:r>
              <a:rPr lang="nl-NL" dirty="0"/>
              <a:t>Spandoeken voor op de kerk</a:t>
            </a:r>
          </a:p>
          <a:p>
            <a:pPr marL="0" indent="0">
              <a:buNone/>
            </a:pPr>
            <a:endParaRPr lang="nl-NL" dirty="0"/>
          </a:p>
          <a:p>
            <a:pPr marL="0" indent="0">
              <a:buNone/>
            </a:pPr>
            <a:endParaRPr lang="nl-NL"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1412775"/>
            <a:ext cx="2717921" cy="483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8943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21004A-FCED-2DE6-81B8-8871A3EECFC1}"/>
              </a:ext>
            </a:extLst>
          </p:cNvPr>
          <p:cNvSpPr>
            <a:spLocks noGrp="1"/>
          </p:cNvSpPr>
          <p:nvPr>
            <p:ph type="title"/>
          </p:nvPr>
        </p:nvSpPr>
        <p:spPr>
          <a:xfrm>
            <a:off x="457200" y="188640"/>
            <a:ext cx="8229600" cy="2520280"/>
          </a:xfrm>
        </p:spPr>
        <p:txBody>
          <a:bodyPr>
            <a:normAutofit fontScale="90000"/>
          </a:bodyPr>
          <a:lstStyle/>
          <a:p>
            <a:br>
              <a:rPr lang="nl-NL" dirty="0"/>
            </a:br>
            <a:r>
              <a:rPr lang="nl-NL" dirty="0"/>
              <a:t>Pastorale werkers   (</a:t>
            </a:r>
            <a:r>
              <a:rPr lang="nl-NL" sz="2000" dirty="0"/>
              <a:t>vacant</a:t>
            </a:r>
            <a:r>
              <a:rPr lang="nl-NL" dirty="0"/>
              <a:t>)</a:t>
            </a:r>
            <a:br>
              <a:rPr lang="nl-NL" dirty="0"/>
            </a:br>
            <a:r>
              <a:rPr lang="nl-NL" sz="2000" dirty="0"/>
              <a:t>Henk Wieringa </a:t>
            </a:r>
            <a:br>
              <a:rPr lang="nl-NL" sz="2000" dirty="0"/>
            </a:br>
            <a:r>
              <a:rPr lang="nl-NL" sz="2000" dirty="0"/>
              <a:t>                                                  </a:t>
            </a:r>
            <a:br>
              <a:rPr lang="nl-NL" sz="2000" dirty="0"/>
            </a:br>
            <a:br>
              <a:rPr lang="nl-NL" sz="2000" dirty="0"/>
            </a:br>
            <a:br>
              <a:rPr lang="nl-NL" sz="2000" dirty="0"/>
            </a:br>
            <a:r>
              <a:rPr lang="nl-NL" sz="2000" dirty="0"/>
              <a:t>                                                                                                           Jan Boelhouwers</a:t>
            </a:r>
            <a:br>
              <a:rPr lang="nl-NL" sz="2000" dirty="0"/>
            </a:br>
            <a:r>
              <a:rPr lang="nl-NL" sz="2000" dirty="0"/>
              <a:t>                                                                                                  (i.v.m. ziekte Henk Wieringa)</a:t>
            </a:r>
            <a:br>
              <a:rPr lang="nl-NL" dirty="0"/>
            </a:br>
            <a:endParaRPr lang="nl-NL" dirty="0"/>
          </a:p>
        </p:txBody>
      </p:sp>
      <p:pic>
        <p:nvPicPr>
          <p:cNvPr id="7" name="Tijdelijke aanduiding voor inhoud 6">
            <a:extLst>
              <a:ext uri="{FF2B5EF4-FFF2-40B4-BE49-F238E27FC236}">
                <a16:creationId xmlns:a16="http://schemas.microsoft.com/office/drawing/2014/main" id="{2D120DFC-B80E-7B95-3E1C-7745ACD4DBA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55204" y="935648"/>
            <a:ext cx="2808312" cy="3456384"/>
          </a:xfrm>
          <a:prstGeom prst="rect">
            <a:avLst/>
          </a:prstGeom>
        </p:spPr>
      </p:pic>
      <p:pic>
        <p:nvPicPr>
          <p:cNvPr id="9" name="Afbeelding 8">
            <a:extLst>
              <a:ext uri="{FF2B5EF4-FFF2-40B4-BE49-F238E27FC236}">
                <a16:creationId xmlns:a16="http://schemas.microsoft.com/office/drawing/2014/main" id="{5496A2CE-42C9-0FA7-0F93-9E9A23981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208" y="2872544"/>
            <a:ext cx="1905000" cy="1905000"/>
          </a:xfrm>
          <a:prstGeom prst="rect">
            <a:avLst/>
          </a:prstGeom>
        </p:spPr>
      </p:pic>
      <p:pic>
        <p:nvPicPr>
          <p:cNvPr id="11" name="Afbeelding 10">
            <a:extLst>
              <a:ext uri="{FF2B5EF4-FFF2-40B4-BE49-F238E27FC236}">
                <a16:creationId xmlns:a16="http://schemas.microsoft.com/office/drawing/2014/main" id="{0AED6CC1-2078-C17F-9E6E-A8CA7BB9E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7505" y="4941168"/>
            <a:ext cx="6095238" cy="1728192"/>
          </a:xfrm>
          <a:prstGeom prst="rect">
            <a:avLst/>
          </a:prstGeom>
        </p:spPr>
      </p:pic>
    </p:spTree>
    <p:extLst>
      <p:ext uri="{BB962C8B-B14F-4D97-AF65-F5344CB8AC3E}">
        <p14:creationId xmlns:p14="http://schemas.microsoft.com/office/powerpoint/2010/main" val="8740836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nl-NL" b="1" dirty="0"/>
              <a:t>Beheer</a:t>
            </a:r>
            <a:endParaRPr lang="nl-NL" dirty="0"/>
          </a:p>
        </p:txBody>
      </p:sp>
      <p:sp>
        <p:nvSpPr>
          <p:cNvPr id="3" name="Tijdelijke aanduiding voor inhoud 2"/>
          <p:cNvSpPr>
            <a:spLocks noGrp="1"/>
          </p:cNvSpPr>
          <p:nvPr>
            <p:ph idx="1"/>
          </p:nvPr>
        </p:nvSpPr>
        <p:spPr/>
        <p:txBody>
          <a:bodyPr/>
          <a:lstStyle/>
          <a:p>
            <a:pPr marL="0" indent="0">
              <a:buNone/>
            </a:pPr>
            <a:r>
              <a:rPr lang="nl-NL" dirty="0"/>
              <a:t>Beheer en onderhoud</a:t>
            </a:r>
          </a:p>
          <a:p>
            <a:pPr marL="0" indent="0">
              <a:buNone/>
            </a:pPr>
            <a:r>
              <a:rPr lang="nl-NL" dirty="0"/>
              <a:t>Tuinonderhoud </a:t>
            </a:r>
          </a:p>
          <a:p>
            <a:pPr marL="0" indent="0">
              <a:buNone/>
            </a:pPr>
            <a:r>
              <a:rPr lang="nl-NL" dirty="0"/>
              <a:t>Huishoudelijke dienst/ kosters</a:t>
            </a:r>
          </a:p>
          <a:p>
            <a:pPr marL="0" indent="0">
              <a:buNone/>
            </a:pPr>
            <a:r>
              <a:rPr lang="nl-NL" dirty="0"/>
              <a:t>Secretariaat </a:t>
            </a:r>
          </a:p>
          <a:p>
            <a:pPr marL="0" indent="0">
              <a:buNone/>
            </a:pPr>
            <a:r>
              <a:rPr lang="nl-NL" dirty="0"/>
              <a:t>Vervoersdienst</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2721918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E44F43-ACD1-4C3A-8BA6-3285CC59B21B}"/>
              </a:ext>
            </a:extLst>
          </p:cNvPr>
          <p:cNvSpPr>
            <a:spLocks noGrp="1"/>
          </p:cNvSpPr>
          <p:nvPr>
            <p:ph type="title"/>
          </p:nvPr>
        </p:nvSpPr>
        <p:spPr/>
        <p:txBody>
          <a:bodyPr/>
          <a:lstStyle/>
          <a:p>
            <a:r>
              <a:rPr lang="nl-NL" b="1" dirty="0"/>
              <a:t>Vorming en Toerusting, Uniezaken</a:t>
            </a:r>
          </a:p>
        </p:txBody>
      </p:sp>
      <p:sp>
        <p:nvSpPr>
          <p:cNvPr id="3" name="Tijdelijke aanduiding voor inhoud 2">
            <a:extLst>
              <a:ext uri="{FF2B5EF4-FFF2-40B4-BE49-F238E27FC236}">
                <a16:creationId xmlns:a16="http://schemas.microsoft.com/office/drawing/2014/main" id="{65AD2571-B3CF-4272-9339-7F1AE5003DB9}"/>
              </a:ext>
            </a:extLst>
          </p:cNvPr>
          <p:cNvSpPr>
            <a:spLocks noGrp="1"/>
          </p:cNvSpPr>
          <p:nvPr>
            <p:ph idx="1"/>
          </p:nvPr>
        </p:nvSpPr>
        <p:spPr/>
        <p:txBody>
          <a:bodyPr/>
          <a:lstStyle/>
          <a:p>
            <a:pPr marL="0" indent="0">
              <a:buNone/>
            </a:pPr>
            <a:r>
              <a:rPr lang="nl-NL" dirty="0"/>
              <a:t> Kringenwerk</a:t>
            </a:r>
          </a:p>
          <a:p>
            <a:pPr marL="0" indent="0">
              <a:buNone/>
            </a:pPr>
            <a:r>
              <a:rPr lang="nl-NL" dirty="0"/>
              <a:t> Wakker in </a:t>
            </a:r>
            <a:r>
              <a:rPr lang="nl-NL"/>
              <a:t>Gods wereld</a:t>
            </a:r>
            <a:endParaRPr lang="nl-NL" dirty="0"/>
          </a:p>
          <a:p>
            <a:pPr marL="0" indent="0">
              <a:buNone/>
            </a:pPr>
            <a:r>
              <a:rPr lang="nl-NL" dirty="0"/>
              <a:t> Uniezaken</a:t>
            </a:r>
          </a:p>
          <a:p>
            <a:pPr marL="0" indent="0">
              <a:buNone/>
            </a:pPr>
            <a:r>
              <a:rPr lang="nl-NL" dirty="0"/>
              <a:t> Vertrouwenspersonen</a:t>
            </a:r>
          </a:p>
          <a:p>
            <a:pPr marL="0" indent="0">
              <a:buNone/>
            </a:pPr>
            <a:endParaRPr lang="nl-NL" dirty="0"/>
          </a:p>
        </p:txBody>
      </p:sp>
    </p:spTree>
    <p:extLst>
      <p:ext uri="{BB962C8B-B14F-4D97-AF65-F5344CB8AC3E}">
        <p14:creationId xmlns:p14="http://schemas.microsoft.com/office/powerpoint/2010/main" val="12647215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idx="1"/>
          </p:nvPr>
        </p:nvSpPr>
        <p:spPr>
          <a:xfrm>
            <a:off x="457200" y="692696"/>
            <a:ext cx="8229600" cy="5433467"/>
          </a:xfrm>
        </p:spPr>
        <p:txBody>
          <a:bodyPr>
            <a:normAutofit fontScale="97500"/>
          </a:bodyPr>
          <a:lstStyle/>
          <a:p>
            <a:pPr marL="0" indent="0">
              <a:buNone/>
            </a:pPr>
            <a:r>
              <a:rPr lang="nl-NL" b="1" dirty="0"/>
              <a:t>                     Ons doel voor 2025 blijft : </a:t>
            </a:r>
            <a:br>
              <a:rPr lang="nl-NL" b="1" dirty="0"/>
            </a:br>
            <a:r>
              <a:rPr lang="nl-NL" b="1" dirty="0"/>
              <a:t> </a:t>
            </a:r>
            <a:br>
              <a:rPr lang="nl-NL" b="1" dirty="0"/>
            </a:br>
            <a:br>
              <a:rPr lang="nl-NL" b="1" dirty="0"/>
            </a:br>
            <a:r>
              <a:rPr lang="nl-NL" b="1" dirty="0"/>
              <a:t>Samen Jezus Christus dienen in woord en daad!</a:t>
            </a:r>
            <a:r>
              <a:rPr lang="nl-NL" dirty="0"/>
              <a:t> </a:t>
            </a:r>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r>
              <a:rPr lang="nl-NL" b="1" dirty="0"/>
              <a:t>                            </a:t>
            </a:r>
          </a:p>
        </p:txBody>
      </p:sp>
      <p:pic>
        <p:nvPicPr>
          <p:cNvPr id="3" name="Afbeelding 2">
            <a:extLst>
              <a:ext uri="{FF2B5EF4-FFF2-40B4-BE49-F238E27FC236}">
                <a16:creationId xmlns:a16="http://schemas.microsoft.com/office/drawing/2014/main" id="{35F28660-B78F-47B5-AA21-6B80B43A3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4575" y="3464933"/>
            <a:ext cx="4514850" cy="2952328"/>
          </a:xfrm>
          <a:prstGeom prst="rect">
            <a:avLst/>
          </a:prstGeom>
        </p:spPr>
      </p:pic>
    </p:spTree>
    <p:extLst>
      <p:ext uri="{BB962C8B-B14F-4D97-AF65-F5344CB8AC3E}">
        <p14:creationId xmlns:p14="http://schemas.microsoft.com/office/powerpoint/2010/main" val="37945866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544A1C1-6611-FA99-5C69-B5F90C4A2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857250"/>
            <a:ext cx="8640960" cy="5143500"/>
          </a:xfrm>
          <a:prstGeom prst="rect">
            <a:avLst/>
          </a:prstGeom>
        </p:spPr>
      </p:pic>
    </p:spTree>
    <p:extLst>
      <p:ext uri="{BB962C8B-B14F-4D97-AF65-F5344CB8AC3E}">
        <p14:creationId xmlns:p14="http://schemas.microsoft.com/office/powerpoint/2010/main" val="2435228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Vergadering leiding gemeente </a:t>
            </a:r>
          </a:p>
        </p:txBody>
      </p:sp>
      <p:sp>
        <p:nvSpPr>
          <p:cNvPr id="4" name="Tijdelijke aanduiding voor inhoud 3"/>
          <p:cNvSpPr>
            <a:spLocks noGrp="1"/>
          </p:cNvSpPr>
          <p:nvPr>
            <p:ph sz="half" idx="1"/>
          </p:nvPr>
        </p:nvSpPr>
        <p:spPr>
          <a:xfrm>
            <a:off x="457200" y="1556792"/>
            <a:ext cx="7499176" cy="2836912"/>
          </a:xfrm>
        </p:spPr>
        <p:txBody>
          <a:bodyPr>
            <a:noAutofit/>
          </a:bodyPr>
          <a:lstStyle/>
          <a:p>
            <a:pPr marL="0" indent="0">
              <a:buNone/>
            </a:pPr>
            <a:r>
              <a:rPr lang="nl-NL" sz="2000" b="1" dirty="0"/>
              <a:t>Bestuurlijk team 			8 x </a:t>
            </a:r>
          </a:p>
          <a:p>
            <a:pPr marL="0" indent="0">
              <a:buNone/>
            </a:pPr>
            <a:r>
              <a:rPr lang="nl-NL" sz="2000" b="1" dirty="0"/>
              <a:t>Pastoraal team 		  	7 x</a:t>
            </a:r>
          </a:p>
          <a:p>
            <a:pPr marL="0" indent="0">
              <a:buNone/>
            </a:pPr>
            <a:r>
              <a:rPr lang="nl-NL" sz="2000" b="1" dirty="0"/>
              <a:t>BT/ PT 				2  x</a:t>
            </a:r>
          </a:p>
          <a:p>
            <a:pPr marL="0" indent="0">
              <a:buNone/>
            </a:pPr>
            <a:endParaRPr lang="nl-NL" sz="2000" b="1" dirty="0"/>
          </a:p>
          <a:p>
            <a:pPr marL="0" indent="0">
              <a:buNone/>
            </a:pPr>
            <a:r>
              <a:rPr lang="nl-NL" sz="2000" b="1" dirty="0"/>
              <a:t>Gemeente vergadering 		10 Februari</a:t>
            </a:r>
          </a:p>
          <a:p>
            <a:pPr marL="0" indent="0">
              <a:buNone/>
            </a:pPr>
            <a:r>
              <a:rPr lang="nl-NL" sz="2000" b="1" dirty="0"/>
              <a:t>                                                                18  April</a:t>
            </a:r>
          </a:p>
          <a:p>
            <a:pPr marL="0" indent="0">
              <a:buNone/>
            </a:pPr>
            <a:r>
              <a:rPr lang="nl-NL" sz="2000" b="1" dirty="0"/>
              <a:t>			                14  November</a:t>
            </a:r>
          </a:p>
          <a:p>
            <a:pPr marL="0" indent="0">
              <a:buNone/>
            </a:pPr>
            <a:r>
              <a:rPr lang="nl-NL" sz="2000" b="1" dirty="0"/>
              <a:t>Algemene Ledenvergadering Unie-ABC</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4869160"/>
            <a:ext cx="3384376" cy="1869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3759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Mutaties</a:t>
            </a:r>
          </a:p>
        </p:txBody>
      </p:sp>
      <p:sp>
        <p:nvSpPr>
          <p:cNvPr id="7" name="Tijdelijke aanduiding voor inhoud 6"/>
          <p:cNvSpPr>
            <a:spLocks noGrp="1"/>
          </p:cNvSpPr>
          <p:nvPr>
            <p:ph idx="1"/>
          </p:nvPr>
        </p:nvSpPr>
        <p:spPr>
          <a:xfrm>
            <a:off x="457200" y="1268760"/>
            <a:ext cx="8229600" cy="5472608"/>
          </a:xfrm>
        </p:spPr>
        <p:txBody>
          <a:bodyPr>
            <a:normAutofit/>
          </a:bodyPr>
          <a:lstStyle/>
          <a:p>
            <a:pPr marL="0" indent="0">
              <a:buNone/>
            </a:pPr>
            <a:r>
              <a:rPr lang="nl-NL" sz="1800" b="1" dirty="0"/>
              <a:t>Ledenstand 01-01-2024                     201</a:t>
            </a:r>
          </a:p>
          <a:p>
            <a:pPr marL="0" indent="0">
              <a:buNone/>
            </a:pPr>
            <a:r>
              <a:rPr lang="nl-NL" sz="1800" dirty="0"/>
              <a:t>Gedoopt 			           1</a:t>
            </a:r>
          </a:p>
          <a:p>
            <a:pPr marL="0" indent="0">
              <a:buNone/>
            </a:pPr>
            <a:r>
              <a:rPr lang="nl-NL" sz="1800" dirty="0"/>
              <a:t>Attestatie/ toename                            3</a:t>
            </a:r>
          </a:p>
          <a:p>
            <a:pPr marL="0" indent="0">
              <a:buNone/>
            </a:pPr>
            <a:r>
              <a:rPr lang="nl-NL" sz="1800" dirty="0"/>
              <a:t>Wederopname </a:t>
            </a:r>
            <a:r>
              <a:rPr lang="nl-NL" sz="1800" b="1" dirty="0"/>
              <a:t>	</a:t>
            </a:r>
            <a:r>
              <a:rPr lang="nl-NL" sz="1800" dirty="0"/>
              <a:t>                             1			</a:t>
            </a:r>
          </a:p>
          <a:p>
            <a:pPr marL="0" indent="0">
              <a:buNone/>
            </a:pPr>
            <a:r>
              <a:rPr lang="nl-NL" sz="1800" dirty="0"/>
              <a:t>Van andere gemeenschap                  0</a:t>
            </a:r>
          </a:p>
          <a:p>
            <a:pPr marL="0" indent="0">
              <a:buNone/>
            </a:pPr>
            <a:r>
              <a:rPr lang="nl-NL" sz="1800" b="1" dirty="0"/>
              <a:t>Totaal toename</a:t>
            </a:r>
            <a:r>
              <a:rPr lang="nl-NL" sz="1800" dirty="0"/>
              <a:t>	                             </a:t>
            </a:r>
            <a:r>
              <a:rPr lang="nl-NL" sz="1800" b="1" dirty="0"/>
              <a:t>5</a:t>
            </a:r>
          </a:p>
          <a:p>
            <a:pPr marL="0" indent="0">
              <a:buNone/>
            </a:pPr>
            <a:r>
              <a:rPr lang="nl-NL" sz="1800" dirty="0"/>
              <a:t>Overleden	                             4		</a:t>
            </a:r>
          </a:p>
          <a:p>
            <a:pPr marL="0" indent="0">
              <a:buNone/>
            </a:pPr>
            <a:r>
              <a:rPr lang="nl-NL" sz="1800" dirty="0"/>
              <a:t>Met attestatie vertrokken                   0        	</a:t>
            </a:r>
          </a:p>
          <a:p>
            <a:pPr marL="0" indent="0">
              <a:buNone/>
            </a:pPr>
            <a:r>
              <a:rPr lang="nl-NL" sz="1800" dirty="0"/>
              <a:t>Vertrokken/onttrokken                        2</a:t>
            </a:r>
          </a:p>
          <a:p>
            <a:pPr marL="0" indent="0">
              <a:buNone/>
            </a:pPr>
            <a:r>
              <a:rPr lang="nl-NL" sz="1800" dirty="0"/>
              <a:t>Naar andere gemeenschap                 1</a:t>
            </a:r>
          </a:p>
          <a:p>
            <a:pPr marL="0" indent="0">
              <a:buNone/>
            </a:pPr>
            <a:r>
              <a:rPr lang="nl-NL" sz="1800" b="1" dirty="0"/>
              <a:t>Totaal afname		            7</a:t>
            </a:r>
          </a:p>
          <a:p>
            <a:pPr marL="0" indent="0">
              <a:buNone/>
            </a:pPr>
            <a:r>
              <a:rPr lang="nl-NL" sz="1800" b="1" dirty="0"/>
              <a:t>Ledenstand 01-01-2024                       199</a:t>
            </a:r>
          </a:p>
          <a:p>
            <a:pPr marL="0" indent="0">
              <a:buNone/>
            </a:pPr>
            <a:r>
              <a:rPr lang="nl-NL" sz="1800" dirty="0"/>
              <a:t>Vrienden  per 1 januari 2024               </a:t>
            </a:r>
            <a:r>
              <a:rPr lang="nl-NL" sz="1800" b="1" dirty="0"/>
              <a:t>43</a:t>
            </a:r>
          </a:p>
          <a:p>
            <a:pPr marL="0" indent="0">
              <a:buNone/>
            </a:pPr>
            <a:r>
              <a:rPr lang="nl-NL" sz="1800" dirty="0"/>
              <a:t>Overleden                                               3</a:t>
            </a:r>
          </a:p>
          <a:p>
            <a:pPr marL="0" indent="0">
              <a:buNone/>
            </a:pPr>
            <a:r>
              <a:rPr lang="nl-NL" sz="1800" dirty="0"/>
              <a:t>Nieuwe vrienden		             2</a:t>
            </a:r>
          </a:p>
          <a:p>
            <a:pPr marL="0" indent="0">
              <a:buNone/>
            </a:pPr>
            <a:r>
              <a:rPr lang="nl-NL" sz="1800" dirty="0"/>
              <a:t>Aantal vrienden per 1 januari 2025    </a:t>
            </a:r>
            <a:r>
              <a:rPr lang="nl-NL" sz="1800" b="1" dirty="0"/>
              <a:t>42</a:t>
            </a:r>
          </a:p>
          <a:p>
            <a:pPr marL="0" indent="0">
              <a:buNone/>
            </a:pPr>
            <a:endParaRPr lang="nl-NL" sz="1800" b="1" dirty="0"/>
          </a:p>
          <a:p>
            <a:pPr marL="0" indent="0">
              <a:buNone/>
            </a:pPr>
            <a:endParaRPr lang="nl-NL" sz="1800" dirty="0"/>
          </a:p>
        </p:txBody>
      </p:sp>
      <p:pic>
        <p:nvPicPr>
          <p:cNvPr id="4" name="Afbeelding 3">
            <a:extLst>
              <a:ext uri="{FF2B5EF4-FFF2-40B4-BE49-F238E27FC236}">
                <a16:creationId xmlns:a16="http://schemas.microsoft.com/office/drawing/2014/main" id="{B4EF0F95-2F02-13EC-A715-726124E79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1445506"/>
            <a:ext cx="4032448" cy="4876800"/>
          </a:xfrm>
          <a:prstGeom prst="rect">
            <a:avLst/>
          </a:prstGeom>
        </p:spPr>
      </p:pic>
    </p:spTree>
    <p:extLst>
      <p:ext uri="{BB962C8B-B14F-4D97-AF65-F5344CB8AC3E}">
        <p14:creationId xmlns:p14="http://schemas.microsoft.com/office/powerpoint/2010/main" val="3348378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582EDB-2096-4834-9921-4F3183BD2C80}"/>
              </a:ext>
            </a:extLst>
          </p:cNvPr>
          <p:cNvSpPr>
            <a:spLocks noGrp="1"/>
          </p:cNvSpPr>
          <p:nvPr>
            <p:ph type="title"/>
          </p:nvPr>
        </p:nvSpPr>
        <p:spPr/>
        <p:txBody>
          <a:bodyPr/>
          <a:lstStyle/>
          <a:p>
            <a:r>
              <a:rPr lang="nl-NL" dirty="0"/>
              <a:t>Overleden in 2024</a:t>
            </a:r>
          </a:p>
        </p:txBody>
      </p:sp>
      <p:sp>
        <p:nvSpPr>
          <p:cNvPr id="3" name="Tijdelijke aanduiding voor inhoud 2">
            <a:extLst>
              <a:ext uri="{FF2B5EF4-FFF2-40B4-BE49-F238E27FC236}">
                <a16:creationId xmlns:a16="http://schemas.microsoft.com/office/drawing/2014/main" id="{F0274AD9-6D07-4BC7-8976-FE1AC3C56DC0}"/>
              </a:ext>
            </a:extLst>
          </p:cNvPr>
          <p:cNvSpPr>
            <a:spLocks noGrp="1"/>
          </p:cNvSpPr>
          <p:nvPr>
            <p:ph idx="1"/>
          </p:nvPr>
        </p:nvSpPr>
        <p:spPr>
          <a:xfrm>
            <a:off x="457200" y="1417638"/>
            <a:ext cx="8229600" cy="4525963"/>
          </a:xfrm>
        </p:spPr>
        <p:txBody>
          <a:bodyPr>
            <a:normAutofit/>
          </a:bodyPr>
          <a:lstStyle/>
          <a:p>
            <a:endParaRPr lang="nl-NL" dirty="0"/>
          </a:p>
          <a:p>
            <a:pPr marL="0" indent="0">
              <a:buNone/>
            </a:pPr>
            <a:r>
              <a:rPr lang="nl-NL" dirty="0"/>
              <a:t> </a:t>
            </a:r>
          </a:p>
          <a:p>
            <a:pPr marL="0" indent="0">
              <a:buNone/>
            </a:pPr>
            <a:r>
              <a:rPr lang="nl-NL" dirty="0"/>
              <a:t> </a:t>
            </a:r>
          </a:p>
          <a:p>
            <a:pPr marL="0" indent="0">
              <a:buNone/>
            </a:pPr>
            <a:endParaRPr lang="nl-NL" sz="2400" b="1" dirty="0"/>
          </a:p>
          <a:p>
            <a:pPr marL="0" indent="0">
              <a:buNone/>
            </a:pPr>
            <a:r>
              <a:rPr lang="nl-NL" sz="2400" b="1" dirty="0"/>
              <a:t>      zr. Trijn Lok op 27 april  in de leeftijd van 83 jaar</a:t>
            </a:r>
          </a:p>
          <a:p>
            <a:pPr marL="0" indent="0">
              <a:buNone/>
            </a:pPr>
            <a:r>
              <a:rPr lang="nl-NL" sz="2400" b="1" dirty="0"/>
              <a:t>      zr. Jannie Meijer-Hindriks op 9 mei in de leeftijd van76 jaar </a:t>
            </a:r>
          </a:p>
          <a:p>
            <a:pPr marL="0" indent="0">
              <a:buNone/>
            </a:pPr>
            <a:r>
              <a:rPr lang="nl-NL" sz="2400" b="1" dirty="0"/>
              <a:t>      zr. Tiny Dijkhuis-Woortman  op 19 mei in de leeftijd van 86 </a:t>
            </a:r>
          </a:p>
          <a:p>
            <a:pPr marL="0" indent="0">
              <a:buNone/>
            </a:pPr>
            <a:r>
              <a:rPr lang="nl-NL" sz="2400" b="1" dirty="0"/>
              <a:t>      jaar     </a:t>
            </a:r>
          </a:p>
          <a:p>
            <a:pPr marL="0" indent="0">
              <a:buNone/>
            </a:pPr>
            <a:r>
              <a:rPr lang="nl-NL" sz="2400" b="1" dirty="0"/>
              <a:t>      zr. Nellie van der Vlag op 13 juni in de leeftijd van 84 jaar</a:t>
            </a:r>
          </a:p>
        </p:txBody>
      </p:sp>
      <p:pic>
        <p:nvPicPr>
          <p:cNvPr id="5" name="Afbeelding 4">
            <a:extLst>
              <a:ext uri="{FF2B5EF4-FFF2-40B4-BE49-F238E27FC236}">
                <a16:creationId xmlns:a16="http://schemas.microsoft.com/office/drawing/2014/main" id="{DD312C30-6B1A-4826-9744-58393C6F6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1124744"/>
            <a:ext cx="4176464" cy="1943603"/>
          </a:xfrm>
          <a:prstGeom prst="rect">
            <a:avLst/>
          </a:prstGeom>
        </p:spPr>
      </p:pic>
    </p:spTree>
    <p:extLst>
      <p:ext uri="{BB962C8B-B14F-4D97-AF65-F5344CB8AC3E}">
        <p14:creationId xmlns:p14="http://schemas.microsoft.com/office/powerpoint/2010/main" val="3471065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459FF-D279-5FC8-47A6-954D2D00C608}"/>
              </a:ext>
            </a:extLst>
          </p:cNvPr>
          <p:cNvSpPr>
            <a:spLocks noGrp="1"/>
          </p:cNvSpPr>
          <p:nvPr>
            <p:ph type="title"/>
          </p:nvPr>
        </p:nvSpPr>
        <p:spPr/>
        <p:txBody>
          <a:bodyPr/>
          <a:lstStyle/>
          <a:p>
            <a:r>
              <a:rPr lang="nl-NL" dirty="0"/>
              <a:t>Overleden in 2023</a:t>
            </a:r>
          </a:p>
        </p:txBody>
      </p:sp>
      <p:sp>
        <p:nvSpPr>
          <p:cNvPr id="3" name="Tijdelijke aanduiding voor inhoud 2">
            <a:extLst>
              <a:ext uri="{FF2B5EF4-FFF2-40B4-BE49-F238E27FC236}">
                <a16:creationId xmlns:a16="http://schemas.microsoft.com/office/drawing/2014/main" id="{2584A530-C95D-4C44-6420-5A648AF68A14}"/>
              </a:ext>
            </a:extLst>
          </p:cNvPr>
          <p:cNvSpPr>
            <a:spLocks noGrp="1"/>
          </p:cNvSpPr>
          <p:nvPr>
            <p:ph idx="1"/>
          </p:nvPr>
        </p:nvSpPr>
        <p:spPr>
          <a:xfrm>
            <a:off x="457200" y="1268760"/>
            <a:ext cx="8229600" cy="5314602"/>
          </a:xfrm>
        </p:spPr>
        <p:txBody>
          <a:bodyPr>
            <a:normAutofit/>
          </a:bodyPr>
          <a:lstStyle/>
          <a:p>
            <a:pPr marL="0" indent="0">
              <a:buNone/>
            </a:pPr>
            <a:endParaRPr lang="nl-NL" sz="2400" b="1" dirty="0"/>
          </a:p>
          <a:p>
            <a:pPr marL="0" indent="0">
              <a:buNone/>
            </a:pPr>
            <a:r>
              <a:rPr lang="nl-NL" sz="2400" b="1" dirty="0"/>
              <a:t>br. Klaas Camies op 26 juni in de leeftijd van 79 jaar</a:t>
            </a:r>
          </a:p>
          <a:p>
            <a:pPr marL="0" indent="0">
              <a:buNone/>
            </a:pPr>
            <a:endParaRPr lang="nl-NL" sz="2400" dirty="0"/>
          </a:p>
          <a:p>
            <a:pPr marL="0" indent="0">
              <a:buNone/>
            </a:pPr>
            <a:endParaRPr lang="nl-NL" sz="2400" dirty="0"/>
          </a:p>
          <a:p>
            <a:pPr marL="0" indent="0">
              <a:buNone/>
            </a:pPr>
            <a:endParaRPr lang="nl-NL" sz="2400" b="1" dirty="0"/>
          </a:p>
          <a:p>
            <a:pPr marL="0" indent="0">
              <a:buNone/>
            </a:pPr>
            <a:endParaRPr lang="nl-NL" sz="2400" b="1" dirty="0"/>
          </a:p>
          <a:p>
            <a:pPr marL="0" indent="0">
              <a:buNone/>
            </a:pPr>
            <a:endParaRPr lang="nl-NL" sz="2400" b="1" dirty="0"/>
          </a:p>
          <a:p>
            <a:pPr marL="0" indent="0">
              <a:buNone/>
            </a:pPr>
            <a:r>
              <a:rPr lang="nl-NL" sz="2400" b="1" dirty="0"/>
              <a:t>zr. Aaltje Edens-Lohof op 8 oktober in de leeftijd van 86 jaar</a:t>
            </a:r>
          </a:p>
          <a:p>
            <a:pPr marL="0" indent="0">
              <a:buNone/>
            </a:pPr>
            <a:r>
              <a:rPr lang="nl-NL" sz="2400" b="1" dirty="0"/>
              <a:t>Zr. Lummie Drent-Kamst op 21 oktober in de leeftijd van 87 jaar</a:t>
            </a:r>
          </a:p>
          <a:p>
            <a:pPr marL="0" indent="0">
              <a:buNone/>
            </a:pPr>
            <a:endParaRPr lang="nl-NL" sz="2400" b="1" dirty="0"/>
          </a:p>
          <a:p>
            <a:pPr marL="0" indent="0">
              <a:buNone/>
            </a:pPr>
            <a:r>
              <a:rPr lang="nl-NL" sz="2400" dirty="0"/>
              <a:t> </a:t>
            </a:r>
          </a:p>
        </p:txBody>
      </p:sp>
      <p:pic>
        <p:nvPicPr>
          <p:cNvPr id="4" name="Afbeelding 3">
            <a:extLst>
              <a:ext uri="{FF2B5EF4-FFF2-40B4-BE49-F238E27FC236}">
                <a16:creationId xmlns:a16="http://schemas.microsoft.com/office/drawing/2014/main" id="{5E7D0FC0-3C74-70EE-B723-4D0DB1FE4A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2276872"/>
            <a:ext cx="3744416" cy="2016224"/>
          </a:xfrm>
          <a:prstGeom prst="rect">
            <a:avLst/>
          </a:prstGeom>
        </p:spPr>
      </p:pic>
    </p:spTree>
    <p:extLst>
      <p:ext uri="{BB962C8B-B14F-4D97-AF65-F5344CB8AC3E}">
        <p14:creationId xmlns:p14="http://schemas.microsoft.com/office/powerpoint/2010/main" val="1471211565"/>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4224</TotalTime>
  <Words>1521</Words>
  <Application>Microsoft Office PowerPoint</Application>
  <PresentationFormat>Diavoorstelling (4:3)</PresentationFormat>
  <Paragraphs>317</Paragraphs>
  <Slides>53</Slides>
  <Notes>24</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53</vt:i4>
      </vt:variant>
    </vt:vector>
  </HeadingPairs>
  <TitlesOfParts>
    <vt:vector size="58" baseType="lpstr">
      <vt:lpstr>Arial</vt:lpstr>
      <vt:lpstr>Calibri</vt:lpstr>
      <vt:lpstr>Lucida Calligraphy</vt:lpstr>
      <vt:lpstr>Segoe UI Historic</vt:lpstr>
      <vt:lpstr>Kantoorthema</vt:lpstr>
      <vt:lpstr>Jaarverslag 2024</vt:lpstr>
      <vt:lpstr>   Ons doel:       Samen Jezus Christus dienen in woord en daad! </vt:lpstr>
      <vt:lpstr>Wie gingen er voor in de dienst:</vt:lpstr>
      <vt:lpstr>Wie gingen er voor in de dienst</vt:lpstr>
      <vt:lpstr> Pastorale werkers   (vacant) Henk Wieringa                                                                                                                                                                  Jan Boelhouwers                                                                                                   (i.v.m. ziekte Henk Wieringa) </vt:lpstr>
      <vt:lpstr>Vergadering leiding gemeente </vt:lpstr>
      <vt:lpstr>Mutaties</vt:lpstr>
      <vt:lpstr>Overleden in 2024</vt:lpstr>
      <vt:lpstr>Overleden in 2023</vt:lpstr>
      <vt:lpstr>PowerPoint-presentatie</vt:lpstr>
      <vt:lpstr>PowerPoint-presentatie</vt:lpstr>
      <vt:lpstr>PowerPoint-presentatie</vt:lpstr>
      <vt:lpstr>Geboren</vt:lpstr>
      <vt:lpstr>             Geboortekaartjes</vt:lpstr>
      <vt:lpstr>             Geboortekaartjes</vt:lpstr>
      <vt:lpstr>Geboortekaartjes</vt:lpstr>
      <vt:lpstr>                   Geboortekaartjes</vt:lpstr>
      <vt:lpstr>Geboortekaartjes</vt:lpstr>
      <vt:lpstr>Opdragen</vt:lpstr>
      <vt:lpstr>   getrouwd / kerkelijke inzegening</vt:lpstr>
      <vt:lpstr>Januari 2024</vt:lpstr>
      <vt:lpstr>Februari 2023</vt:lpstr>
      <vt:lpstr>Maart 2023</vt:lpstr>
      <vt:lpstr>Maart 2024</vt:lpstr>
      <vt:lpstr>Maart 2024</vt:lpstr>
      <vt:lpstr>Maart 2024</vt:lpstr>
      <vt:lpstr>April 2024</vt:lpstr>
      <vt:lpstr>April 2024</vt:lpstr>
      <vt:lpstr>April 2024 Rommelmarkt</vt:lpstr>
      <vt:lpstr>Mei 2024</vt:lpstr>
      <vt:lpstr>Juni 2024</vt:lpstr>
      <vt:lpstr>Juli/Augustus 2024 </vt:lpstr>
      <vt:lpstr>Juli/Augustus 2024</vt:lpstr>
      <vt:lpstr>September 2024</vt:lpstr>
      <vt:lpstr>September 2024</vt:lpstr>
      <vt:lpstr>Oktober 2024</vt:lpstr>
      <vt:lpstr>Oktober 2024</vt:lpstr>
      <vt:lpstr>November 2024</vt:lpstr>
      <vt:lpstr>November 2024  sint maarten 11 nov..jeugddienst….bevestiging nieuwe raadsleden</vt:lpstr>
      <vt:lpstr>December 2024</vt:lpstr>
      <vt:lpstr> 13 dec. Moonlightshopping  Gezinsdienst Pagedal 15 december 2024</vt:lpstr>
      <vt:lpstr>Gezinsdienst Pagedal 15 december 2024</vt:lpstr>
      <vt:lpstr>Kerst 2024</vt:lpstr>
      <vt:lpstr>Kerst 2024</vt:lpstr>
      <vt:lpstr>Samenkomsten en techniek</vt:lpstr>
      <vt:lpstr>PowerPoint-presentatie</vt:lpstr>
      <vt:lpstr>Verenigingen</vt:lpstr>
      <vt:lpstr>Voedselbank</vt:lpstr>
      <vt:lpstr>Communicatie en PR: </vt:lpstr>
      <vt:lpstr>Beheer</vt:lpstr>
      <vt:lpstr>Vorming en Toerusting, Uniezaken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Jaarverslag 2016</dc:title>
  <dc:creator>Marjo</dc:creator>
  <cp:lastModifiedBy>F de Vries</cp:lastModifiedBy>
  <cp:revision>492</cp:revision>
  <dcterms:created xsi:type="dcterms:W3CDTF">2017-03-20T18:18:52Z</dcterms:created>
  <dcterms:modified xsi:type="dcterms:W3CDTF">2025-03-24T18:49:48Z</dcterms:modified>
</cp:coreProperties>
</file>