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76" r:id="rId3"/>
    <p:sldId id="257" r:id="rId4"/>
    <p:sldId id="258" r:id="rId5"/>
    <p:sldId id="260" r:id="rId6"/>
    <p:sldId id="285" r:id="rId7"/>
    <p:sldId id="316" r:id="rId8"/>
    <p:sldId id="261" r:id="rId9"/>
    <p:sldId id="286" r:id="rId10"/>
    <p:sldId id="287" r:id="rId11"/>
    <p:sldId id="317" r:id="rId12"/>
    <p:sldId id="288" r:id="rId13"/>
    <p:sldId id="318" r:id="rId14"/>
    <p:sldId id="290" r:id="rId15"/>
    <p:sldId id="267" r:id="rId16"/>
    <p:sldId id="319" r:id="rId17"/>
    <p:sldId id="268" r:id="rId18"/>
    <p:sldId id="291" r:id="rId19"/>
    <p:sldId id="292" r:id="rId20"/>
    <p:sldId id="297" r:id="rId21"/>
    <p:sldId id="298" r:id="rId22"/>
    <p:sldId id="300" r:id="rId23"/>
    <p:sldId id="320" r:id="rId24"/>
    <p:sldId id="321" r:id="rId25"/>
    <p:sldId id="322" r:id="rId26"/>
    <p:sldId id="323" r:id="rId27"/>
    <p:sldId id="324" r:id="rId28"/>
    <p:sldId id="308" r:id="rId29"/>
    <p:sldId id="325" r:id="rId30"/>
    <p:sldId id="326" r:id="rId31"/>
    <p:sldId id="329" r:id="rId32"/>
    <p:sldId id="327" r:id="rId33"/>
    <p:sldId id="330" r:id="rId34"/>
    <p:sldId id="310" r:id="rId35"/>
    <p:sldId id="332" r:id="rId36"/>
    <p:sldId id="312" r:id="rId37"/>
    <p:sldId id="334" r:id="rId38"/>
    <p:sldId id="271" r:id="rId39"/>
    <p:sldId id="272" r:id="rId40"/>
    <p:sldId id="273" r:id="rId41"/>
    <p:sldId id="274" r:id="rId42"/>
    <p:sldId id="275" r:id="rId43"/>
    <p:sldId id="315" r:id="rId44"/>
    <p:sldId id="279" r:id="rId45"/>
    <p:sldId id="331" r:id="rId46"/>
    <p:sldId id="333" r:id="rId4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 de Vries" initials="FdV" lastIdx="4" clrIdx="0">
    <p:extLst>
      <p:ext uri="{19B8F6BF-5375-455C-9EA6-DF929625EA0E}">
        <p15:presenceInfo xmlns:p15="http://schemas.microsoft.com/office/powerpoint/2012/main" userId="4ac2ab27c3a379be" providerId="Windows Live"/>
      </p:ext>
    </p:extLst>
  </p:cmAuthor>
  <p:cmAuthor id="2" name="Mieneke de Vries" initials="MdV" lastIdx="1" clrIdx="1">
    <p:extLst>
      <p:ext uri="{19B8F6BF-5375-455C-9EA6-DF929625EA0E}">
        <p15:presenceInfo xmlns:p15="http://schemas.microsoft.com/office/powerpoint/2012/main" userId="S::vriesdem@stadskanaal.nl::43435ce3-6869-4370-bdef-5850455680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4660"/>
  </p:normalViewPr>
  <p:slideViewPr>
    <p:cSldViewPr>
      <p:cViewPr varScale="1">
        <p:scale>
          <a:sx n="108" d="100"/>
          <a:sy n="108" d="100"/>
        </p:scale>
        <p:origin x="169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1-20T13:27:13.280" idx="4">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F4CC3D-798E-4033-A12A-DA92B7C79C9E}" type="datetimeFigureOut">
              <a:rPr lang="nl-NL" smtClean="0"/>
              <a:t>30-1-2023</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BE7675-16B8-4922-90BA-2BC48F3C824F}" type="slidenum">
              <a:rPr lang="nl-NL" smtClean="0"/>
              <a:t>‹nr.›</a:t>
            </a:fld>
            <a:endParaRPr lang="nl-NL"/>
          </a:p>
        </p:txBody>
      </p:sp>
    </p:spTree>
    <p:extLst>
      <p:ext uri="{BB962C8B-B14F-4D97-AF65-F5344CB8AC3E}">
        <p14:creationId xmlns:p14="http://schemas.microsoft.com/office/powerpoint/2010/main" val="1324402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CBE7675-16B8-4922-90BA-2BC48F3C824F}" type="slidenum">
              <a:rPr lang="nl-NL" smtClean="0"/>
              <a:t>7</a:t>
            </a:fld>
            <a:endParaRPr lang="nl-NL"/>
          </a:p>
        </p:txBody>
      </p:sp>
    </p:spTree>
    <p:extLst>
      <p:ext uri="{BB962C8B-B14F-4D97-AF65-F5344CB8AC3E}">
        <p14:creationId xmlns:p14="http://schemas.microsoft.com/office/powerpoint/2010/main" val="3538387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CBE7675-16B8-4922-90BA-2BC48F3C824F}" type="slidenum">
              <a:rPr lang="nl-NL" smtClean="0"/>
              <a:t>10</a:t>
            </a:fld>
            <a:endParaRPr lang="nl-NL"/>
          </a:p>
        </p:txBody>
      </p:sp>
    </p:spTree>
    <p:extLst>
      <p:ext uri="{BB962C8B-B14F-4D97-AF65-F5344CB8AC3E}">
        <p14:creationId xmlns:p14="http://schemas.microsoft.com/office/powerpoint/2010/main" val="1103369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CBE7675-16B8-4922-90BA-2BC48F3C824F}" type="slidenum">
              <a:rPr lang="nl-NL" smtClean="0"/>
              <a:t>20</a:t>
            </a:fld>
            <a:endParaRPr lang="nl-NL"/>
          </a:p>
        </p:txBody>
      </p:sp>
    </p:spTree>
    <p:extLst>
      <p:ext uri="{BB962C8B-B14F-4D97-AF65-F5344CB8AC3E}">
        <p14:creationId xmlns:p14="http://schemas.microsoft.com/office/powerpoint/2010/main" val="1738782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CBE7675-16B8-4922-90BA-2BC48F3C824F}" type="slidenum">
              <a:rPr lang="nl-NL" smtClean="0"/>
              <a:t>26</a:t>
            </a:fld>
            <a:endParaRPr lang="nl-NL"/>
          </a:p>
        </p:txBody>
      </p:sp>
    </p:spTree>
    <p:extLst>
      <p:ext uri="{BB962C8B-B14F-4D97-AF65-F5344CB8AC3E}">
        <p14:creationId xmlns:p14="http://schemas.microsoft.com/office/powerpoint/2010/main" val="1551534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CBE7675-16B8-4922-90BA-2BC48F3C824F}" type="slidenum">
              <a:rPr lang="nl-NL" smtClean="0"/>
              <a:t>28</a:t>
            </a:fld>
            <a:endParaRPr lang="nl-NL"/>
          </a:p>
        </p:txBody>
      </p:sp>
    </p:spTree>
    <p:extLst>
      <p:ext uri="{BB962C8B-B14F-4D97-AF65-F5344CB8AC3E}">
        <p14:creationId xmlns:p14="http://schemas.microsoft.com/office/powerpoint/2010/main" val="1219528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CBE7675-16B8-4922-90BA-2BC48F3C824F}" type="slidenum">
              <a:rPr lang="nl-NL" smtClean="0"/>
              <a:t>35</a:t>
            </a:fld>
            <a:endParaRPr lang="nl-NL"/>
          </a:p>
        </p:txBody>
      </p:sp>
    </p:spTree>
    <p:extLst>
      <p:ext uri="{BB962C8B-B14F-4D97-AF65-F5344CB8AC3E}">
        <p14:creationId xmlns:p14="http://schemas.microsoft.com/office/powerpoint/2010/main" val="1144875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CBE7675-16B8-4922-90BA-2BC48F3C824F}" type="slidenum">
              <a:rPr lang="nl-NL" smtClean="0"/>
              <a:t>36</a:t>
            </a:fld>
            <a:endParaRPr lang="nl-NL"/>
          </a:p>
        </p:txBody>
      </p:sp>
    </p:spTree>
    <p:extLst>
      <p:ext uri="{BB962C8B-B14F-4D97-AF65-F5344CB8AC3E}">
        <p14:creationId xmlns:p14="http://schemas.microsoft.com/office/powerpoint/2010/main" val="1308256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AD6A2CA2-2935-4E13-9939-60D1D713074F}" type="datetimeFigureOut">
              <a:rPr lang="nl-NL" smtClean="0"/>
              <a:t>30-1-2023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6A7180A-EED8-4AD1-84DA-2F095A338F67}" type="slidenum">
              <a:rPr lang="nl-NL" smtClean="0"/>
              <a:t>‹nr.›</a:t>
            </a:fld>
            <a:endParaRPr lang="nl-NL"/>
          </a:p>
        </p:txBody>
      </p:sp>
    </p:spTree>
    <p:extLst>
      <p:ext uri="{BB962C8B-B14F-4D97-AF65-F5344CB8AC3E}">
        <p14:creationId xmlns:p14="http://schemas.microsoft.com/office/powerpoint/2010/main" val="1455561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D6A2CA2-2935-4E13-9939-60D1D713074F}" type="datetimeFigureOut">
              <a:rPr lang="nl-NL" smtClean="0"/>
              <a:t>30-1-2023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6A7180A-EED8-4AD1-84DA-2F095A338F67}" type="slidenum">
              <a:rPr lang="nl-NL" smtClean="0"/>
              <a:t>‹nr.›</a:t>
            </a:fld>
            <a:endParaRPr lang="nl-NL"/>
          </a:p>
        </p:txBody>
      </p:sp>
    </p:spTree>
    <p:extLst>
      <p:ext uri="{BB962C8B-B14F-4D97-AF65-F5344CB8AC3E}">
        <p14:creationId xmlns:p14="http://schemas.microsoft.com/office/powerpoint/2010/main" val="4021478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D6A2CA2-2935-4E13-9939-60D1D713074F}" type="datetimeFigureOut">
              <a:rPr lang="nl-NL" smtClean="0"/>
              <a:t>30-1-2023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6A7180A-EED8-4AD1-84DA-2F095A338F67}" type="slidenum">
              <a:rPr lang="nl-NL" smtClean="0"/>
              <a:t>‹nr.›</a:t>
            </a:fld>
            <a:endParaRPr lang="nl-NL"/>
          </a:p>
        </p:txBody>
      </p:sp>
    </p:spTree>
    <p:extLst>
      <p:ext uri="{BB962C8B-B14F-4D97-AF65-F5344CB8AC3E}">
        <p14:creationId xmlns:p14="http://schemas.microsoft.com/office/powerpoint/2010/main" val="2332789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D6A2CA2-2935-4E13-9939-60D1D713074F}" type="datetimeFigureOut">
              <a:rPr lang="nl-NL" smtClean="0"/>
              <a:t>30-1-2023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6A7180A-EED8-4AD1-84DA-2F095A338F67}" type="slidenum">
              <a:rPr lang="nl-NL" smtClean="0"/>
              <a:t>‹nr.›</a:t>
            </a:fld>
            <a:endParaRPr lang="nl-NL"/>
          </a:p>
        </p:txBody>
      </p:sp>
    </p:spTree>
    <p:extLst>
      <p:ext uri="{BB962C8B-B14F-4D97-AF65-F5344CB8AC3E}">
        <p14:creationId xmlns:p14="http://schemas.microsoft.com/office/powerpoint/2010/main" val="662659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AD6A2CA2-2935-4E13-9939-60D1D713074F}" type="datetimeFigureOut">
              <a:rPr lang="nl-NL" smtClean="0"/>
              <a:t>30-1-2023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6A7180A-EED8-4AD1-84DA-2F095A338F67}" type="slidenum">
              <a:rPr lang="nl-NL" smtClean="0"/>
              <a:t>‹nr.›</a:t>
            </a:fld>
            <a:endParaRPr lang="nl-NL"/>
          </a:p>
        </p:txBody>
      </p:sp>
    </p:spTree>
    <p:extLst>
      <p:ext uri="{BB962C8B-B14F-4D97-AF65-F5344CB8AC3E}">
        <p14:creationId xmlns:p14="http://schemas.microsoft.com/office/powerpoint/2010/main" val="2493896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AD6A2CA2-2935-4E13-9939-60D1D713074F}" type="datetimeFigureOut">
              <a:rPr lang="nl-NL" smtClean="0"/>
              <a:t>30-1-2023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6A7180A-EED8-4AD1-84DA-2F095A338F67}" type="slidenum">
              <a:rPr lang="nl-NL" smtClean="0"/>
              <a:t>‹nr.›</a:t>
            </a:fld>
            <a:endParaRPr lang="nl-NL"/>
          </a:p>
        </p:txBody>
      </p:sp>
    </p:spTree>
    <p:extLst>
      <p:ext uri="{BB962C8B-B14F-4D97-AF65-F5344CB8AC3E}">
        <p14:creationId xmlns:p14="http://schemas.microsoft.com/office/powerpoint/2010/main" val="2574145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AD6A2CA2-2935-4E13-9939-60D1D713074F}" type="datetimeFigureOut">
              <a:rPr lang="nl-NL" smtClean="0"/>
              <a:t>30-1-2023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6A7180A-EED8-4AD1-84DA-2F095A338F67}" type="slidenum">
              <a:rPr lang="nl-NL" smtClean="0"/>
              <a:t>‹nr.›</a:t>
            </a:fld>
            <a:endParaRPr lang="nl-NL"/>
          </a:p>
        </p:txBody>
      </p:sp>
    </p:spTree>
    <p:extLst>
      <p:ext uri="{BB962C8B-B14F-4D97-AF65-F5344CB8AC3E}">
        <p14:creationId xmlns:p14="http://schemas.microsoft.com/office/powerpoint/2010/main" val="3455003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AD6A2CA2-2935-4E13-9939-60D1D713074F}" type="datetimeFigureOut">
              <a:rPr lang="nl-NL" smtClean="0"/>
              <a:t>30-1-2023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6A7180A-EED8-4AD1-84DA-2F095A338F67}" type="slidenum">
              <a:rPr lang="nl-NL" smtClean="0"/>
              <a:t>‹nr.›</a:t>
            </a:fld>
            <a:endParaRPr lang="nl-NL"/>
          </a:p>
        </p:txBody>
      </p:sp>
    </p:spTree>
    <p:extLst>
      <p:ext uri="{BB962C8B-B14F-4D97-AF65-F5344CB8AC3E}">
        <p14:creationId xmlns:p14="http://schemas.microsoft.com/office/powerpoint/2010/main" val="2080378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D6A2CA2-2935-4E13-9939-60D1D713074F}" type="datetimeFigureOut">
              <a:rPr lang="nl-NL" smtClean="0"/>
              <a:t>30-1-2023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6A7180A-EED8-4AD1-84DA-2F095A338F67}" type="slidenum">
              <a:rPr lang="nl-NL" smtClean="0"/>
              <a:t>‹nr.›</a:t>
            </a:fld>
            <a:endParaRPr lang="nl-NL"/>
          </a:p>
        </p:txBody>
      </p:sp>
    </p:spTree>
    <p:extLst>
      <p:ext uri="{BB962C8B-B14F-4D97-AF65-F5344CB8AC3E}">
        <p14:creationId xmlns:p14="http://schemas.microsoft.com/office/powerpoint/2010/main" val="4247094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AD6A2CA2-2935-4E13-9939-60D1D713074F}" type="datetimeFigureOut">
              <a:rPr lang="nl-NL" smtClean="0"/>
              <a:t>30-1-2023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6A7180A-EED8-4AD1-84DA-2F095A338F67}" type="slidenum">
              <a:rPr lang="nl-NL" smtClean="0"/>
              <a:t>‹nr.›</a:t>
            </a:fld>
            <a:endParaRPr lang="nl-NL"/>
          </a:p>
        </p:txBody>
      </p:sp>
    </p:spTree>
    <p:extLst>
      <p:ext uri="{BB962C8B-B14F-4D97-AF65-F5344CB8AC3E}">
        <p14:creationId xmlns:p14="http://schemas.microsoft.com/office/powerpoint/2010/main" val="873036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AD6A2CA2-2935-4E13-9939-60D1D713074F}" type="datetimeFigureOut">
              <a:rPr lang="nl-NL" smtClean="0"/>
              <a:t>30-1-2023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6A7180A-EED8-4AD1-84DA-2F095A338F67}" type="slidenum">
              <a:rPr lang="nl-NL" smtClean="0"/>
              <a:t>‹nr.›</a:t>
            </a:fld>
            <a:endParaRPr lang="nl-NL"/>
          </a:p>
        </p:txBody>
      </p:sp>
    </p:spTree>
    <p:extLst>
      <p:ext uri="{BB962C8B-B14F-4D97-AF65-F5344CB8AC3E}">
        <p14:creationId xmlns:p14="http://schemas.microsoft.com/office/powerpoint/2010/main" val="1889347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3000"/>
            <a:lum/>
          </a:blip>
          <a:srcRect/>
          <a:stretch>
            <a:fillRect t="-17000" b="-17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6A2CA2-2935-4E13-9939-60D1D713074F}" type="datetimeFigureOut">
              <a:rPr lang="nl-NL" smtClean="0"/>
              <a:t>30-1-2023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7180A-EED8-4AD1-84DA-2F095A338F67}" type="slidenum">
              <a:rPr lang="nl-NL" smtClean="0"/>
              <a:t>‹nr.›</a:t>
            </a:fld>
            <a:endParaRPr lang="nl-NL"/>
          </a:p>
        </p:txBody>
      </p:sp>
    </p:spTree>
    <p:extLst>
      <p:ext uri="{BB962C8B-B14F-4D97-AF65-F5344CB8AC3E}">
        <p14:creationId xmlns:p14="http://schemas.microsoft.com/office/powerpoint/2010/main" val="1101052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5" Type="http://schemas.openxmlformats.org/officeDocument/2006/relationships/image" Target="../media/image35.jpe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4.xml"/><Relationship Id="rId4" Type="http://schemas.openxmlformats.org/officeDocument/2006/relationships/image" Target="../media/image43.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3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4.xml"/><Relationship Id="rId4" Type="http://schemas.openxmlformats.org/officeDocument/2006/relationships/image" Target="../media/image53.jpeg"/></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37.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4.jpg"/><Relationship Id="rId2" Type="http://schemas.openxmlformats.org/officeDocument/2006/relationships/image" Target="../media/image63.jpeg"/><Relationship Id="rId1" Type="http://schemas.openxmlformats.org/officeDocument/2006/relationships/slideLayout" Target="../slideLayouts/slideLayout4.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3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692696"/>
            <a:ext cx="7772400" cy="1800199"/>
          </a:xfrm>
        </p:spPr>
        <p:txBody>
          <a:bodyPr>
            <a:normAutofit/>
          </a:bodyPr>
          <a:lstStyle/>
          <a:p>
            <a:r>
              <a:rPr lang="nl-NL" sz="6000" b="1"/>
              <a:t>Jaarverslag 2022</a:t>
            </a:r>
            <a:endParaRPr lang="nl-NL" sz="6000" b="1" dirty="0"/>
          </a:p>
        </p:txBody>
      </p:sp>
      <p:sp>
        <p:nvSpPr>
          <p:cNvPr id="3" name="Ondertitel 2"/>
          <p:cNvSpPr>
            <a:spLocks noGrp="1"/>
          </p:cNvSpPr>
          <p:nvPr>
            <p:ph type="subTitle" idx="1"/>
          </p:nvPr>
        </p:nvSpPr>
        <p:spPr>
          <a:xfrm>
            <a:off x="1371600" y="4797152"/>
            <a:ext cx="6400800" cy="2736304"/>
          </a:xfrm>
        </p:spPr>
        <p:txBody>
          <a:bodyPr>
            <a:noAutofit/>
          </a:bodyPr>
          <a:lstStyle/>
          <a:p>
            <a:r>
              <a:rPr lang="nl-NL" sz="4000" b="1" dirty="0">
                <a:solidFill>
                  <a:schemeClr val="tx1"/>
                </a:solidFill>
              </a:rPr>
              <a:t>Baptisten gemeente Stadskanaal Zuid </a:t>
            </a:r>
          </a:p>
        </p:txBody>
      </p:sp>
      <p:pic>
        <p:nvPicPr>
          <p:cNvPr id="5" name="Afbeelding 4">
            <a:extLst>
              <a:ext uri="{FF2B5EF4-FFF2-40B4-BE49-F238E27FC236}">
                <a16:creationId xmlns:a16="http://schemas.microsoft.com/office/drawing/2014/main" id="{D028B6AF-5A80-4DCC-ABF3-CD61188AD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24944"/>
            <a:ext cx="9144000" cy="1145396"/>
          </a:xfrm>
          <a:prstGeom prst="rect">
            <a:avLst/>
          </a:prstGeom>
        </p:spPr>
      </p:pic>
    </p:spTree>
    <p:extLst>
      <p:ext uri="{BB962C8B-B14F-4D97-AF65-F5344CB8AC3E}">
        <p14:creationId xmlns:p14="http://schemas.microsoft.com/office/powerpoint/2010/main" val="2982971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CC2D3B-C3E3-40A3-9F70-06838AE07102}"/>
              </a:ext>
            </a:extLst>
          </p:cNvPr>
          <p:cNvSpPr>
            <a:spLocks noGrp="1"/>
          </p:cNvSpPr>
          <p:nvPr>
            <p:ph type="title"/>
          </p:nvPr>
        </p:nvSpPr>
        <p:spPr/>
        <p:txBody>
          <a:bodyPr>
            <a:normAutofit/>
          </a:bodyPr>
          <a:lstStyle/>
          <a:p>
            <a:r>
              <a:rPr lang="nl-NL" sz="3200" b="1" dirty="0"/>
              <a:t>             Geboortekaartjes</a:t>
            </a:r>
          </a:p>
        </p:txBody>
      </p:sp>
      <p:pic>
        <p:nvPicPr>
          <p:cNvPr id="8" name="Tijdelijke aanduiding voor inhoud 7">
            <a:extLst>
              <a:ext uri="{FF2B5EF4-FFF2-40B4-BE49-F238E27FC236}">
                <a16:creationId xmlns:a16="http://schemas.microsoft.com/office/drawing/2014/main" id="{C3941FBF-036F-74AE-C40F-CE4F7FE4EDB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1560" y="1171350"/>
            <a:ext cx="4320480" cy="2232248"/>
          </a:xfrm>
        </p:spPr>
      </p:pic>
      <p:pic>
        <p:nvPicPr>
          <p:cNvPr id="10" name="Afbeelding 9">
            <a:extLst>
              <a:ext uri="{FF2B5EF4-FFF2-40B4-BE49-F238E27FC236}">
                <a16:creationId xmlns:a16="http://schemas.microsoft.com/office/drawing/2014/main" id="{6C53C057-849B-C4D3-2FC3-624E0EE03C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5936" y="4005064"/>
            <a:ext cx="4608512" cy="2399916"/>
          </a:xfrm>
          <a:prstGeom prst="rect">
            <a:avLst/>
          </a:prstGeom>
        </p:spPr>
      </p:pic>
      <p:pic>
        <p:nvPicPr>
          <p:cNvPr id="11" name="Afbeelding 10">
            <a:extLst>
              <a:ext uri="{FF2B5EF4-FFF2-40B4-BE49-F238E27FC236}">
                <a16:creationId xmlns:a16="http://schemas.microsoft.com/office/drawing/2014/main" id="{1D6970B9-BAB2-5F37-5545-79A1E04955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4124902"/>
            <a:ext cx="2304256" cy="2160240"/>
          </a:xfrm>
          <a:prstGeom prst="rect">
            <a:avLst/>
          </a:prstGeom>
        </p:spPr>
      </p:pic>
      <p:pic>
        <p:nvPicPr>
          <p:cNvPr id="12" name="Afbeelding 11">
            <a:extLst>
              <a:ext uri="{FF2B5EF4-FFF2-40B4-BE49-F238E27FC236}">
                <a16:creationId xmlns:a16="http://schemas.microsoft.com/office/drawing/2014/main" id="{A4D8BDA4-C091-AF8A-63E4-6C44572169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4168" y="1207354"/>
            <a:ext cx="2304256" cy="2160240"/>
          </a:xfrm>
          <a:prstGeom prst="rect">
            <a:avLst/>
          </a:prstGeom>
        </p:spPr>
      </p:pic>
    </p:spTree>
    <p:extLst>
      <p:ext uri="{BB962C8B-B14F-4D97-AF65-F5344CB8AC3E}">
        <p14:creationId xmlns:p14="http://schemas.microsoft.com/office/powerpoint/2010/main" val="3158634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C8347F-CE4D-8391-879F-7E97CEB4164C}"/>
              </a:ext>
            </a:extLst>
          </p:cNvPr>
          <p:cNvSpPr>
            <a:spLocks noGrp="1"/>
          </p:cNvSpPr>
          <p:nvPr>
            <p:ph type="title"/>
          </p:nvPr>
        </p:nvSpPr>
        <p:spPr/>
        <p:txBody>
          <a:bodyPr>
            <a:normAutofit/>
          </a:bodyPr>
          <a:lstStyle/>
          <a:p>
            <a:r>
              <a:rPr lang="nl-NL" sz="3200" b="1" dirty="0"/>
              <a:t>Geboortekaartjes</a:t>
            </a:r>
          </a:p>
        </p:txBody>
      </p:sp>
      <p:pic>
        <p:nvPicPr>
          <p:cNvPr id="5" name="Tijdelijke aanduiding voor inhoud 4">
            <a:extLst>
              <a:ext uri="{FF2B5EF4-FFF2-40B4-BE49-F238E27FC236}">
                <a16:creationId xmlns:a16="http://schemas.microsoft.com/office/drawing/2014/main" id="{EDF19733-3029-A29E-28BA-A1B308D738E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1484784"/>
            <a:ext cx="4732320" cy="4525963"/>
          </a:xfrm>
        </p:spPr>
      </p:pic>
      <p:pic>
        <p:nvPicPr>
          <p:cNvPr id="6" name="Afbeelding 5">
            <a:extLst>
              <a:ext uri="{FF2B5EF4-FFF2-40B4-BE49-F238E27FC236}">
                <a16:creationId xmlns:a16="http://schemas.microsoft.com/office/drawing/2014/main" id="{257FA1CF-5CFE-F7E4-40EB-50C2FD9F1E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5094" y="2667768"/>
            <a:ext cx="2304256" cy="2159994"/>
          </a:xfrm>
          <a:prstGeom prst="rect">
            <a:avLst/>
          </a:prstGeom>
        </p:spPr>
      </p:pic>
    </p:spTree>
    <p:extLst>
      <p:ext uri="{BB962C8B-B14F-4D97-AF65-F5344CB8AC3E}">
        <p14:creationId xmlns:p14="http://schemas.microsoft.com/office/powerpoint/2010/main" val="1232800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186F84-F567-4E85-905C-21D62370257E}"/>
              </a:ext>
            </a:extLst>
          </p:cNvPr>
          <p:cNvSpPr>
            <a:spLocks noGrp="1"/>
          </p:cNvSpPr>
          <p:nvPr>
            <p:ph type="title"/>
          </p:nvPr>
        </p:nvSpPr>
        <p:spPr/>
        <p:txBody>
          <a:bodyPr/>
          <a:lstStyle/>
          <a:p>
            <a:r>
              <a:rPr lang="nl-NL" b="1" dirty="0"/>
              <a:t>Opdragen</a:t>
            </a:r>
          </a:p>
        </p:txBody>
      </p:sp>
      <p:sp>
        <p:nvSpPr>
          <p:cNvPr id="3" name="Tijdelijke aanduiding voor inhoud 2">
            <a:extLst>
              <a:ext uri="{FF2B5EF4-FFF2-40B4-BE49-F238E27FC236}">
                <a16:creationId xmlns:a16="http://schemas.microsoft.com/office/drawing/2014/main" id="{B8C07A08-C690-4230-9464-17EE63DAA3B7}"/>
              </a:ext>
            </a:extLst>
          </p:cNvPr>
          <p:cNvSpPr>
            <a:spLocks noGrp="1"/>
          </p:cNvSpPr>
          <p:nvPr>
            <p:ph idx="1"/>
          </p:nvPr>
        </p:nvSpPr>
        <p:spPr/>
        <p:txBody>
          <a:bodyPr/>
          <a:lstStyle/>
          <a:p>
            <a:pPr marL="0" indent="0">
              <a:buNone/>
            </a:pPr>
            <a:r>
              <a:rPr lang="nl-NL" dirty="0"/>
              <a:t>  20 maart </a:t>
            </a:r>
            <a:r>
              <a:rPr lang="nl-NL" sz="2800" dirty="0"/>
              <a:t>Lucy, dochter van Laura en Mark</a:t>
            </a:r>
          </a:p>
          <a:p>
            <a:pPr marL="0" indent="0">
              <a:buNone/>
            </a:pPr>
            <a:r>
              <a:rPr lang="nl-NL" sz="2800" dirty="0"/>
              <a:t>                 </a:t>
            </a:r>
          </a:p>
          <a:p>
            <a:pPr marL="0" indent="0">
              <a:buNone/>
            </a:pPr>
            <a:r>
              <a:rPr lang="nl-NL" dirty="0"/>
              <a:t> </a:t>
            </a:r>
          </a:p>
          <a:p>
            <a:pPr marL="0" indent="0">
              <a:buNone/>
            </a:pPr>
            <a:endParaRPr lang="nl-NL" dirty="0"/>
          </a:p>
          <a:p>
            <a:pPr marL="0" indent="0">
              <a:buNone/>
            </a:pPr>
            <a:endParaRPr lang="nl-NL" dirty="0"/>
          </a:p>
          <a:p>
            <a:pPr marL="0" indent="0">
              <a:buNone/>
            </a:pPr>
            <a:endParaRPr lang="nl-NL" dirty="0"/>
          </a:p>
          <a:p>
            <a:pPr marL="0" indent="0">
              <a:buNone/>
            </a:pPr>
            <a:r>
              <a:rPr lang="nl-NL" dirty="0"/>
              <a:t> </a:t>
            </a:r>
            <a:r>
              <a:rPr lang="nl-NL" sz="2800" dirty="0"/>
              <a:t>27 maart  Quinn, zoon van Stephanie en Robert       </a:t>
            </a:r>
          </a:p>
        </p:txBody>
      </p:sp>
      <p:sp>
        <p:nvSpPr>
          <p:cNvPr id="4" name="AutoShape 2">
            <a:extLst>
              <a:ext uri="{FF2B5EF4-FFF2-40B4-BE49-F238E27FC236}">
                <a16:creationId xmlns:a16="http://schemas.microsoft.com/office/drawing/2014/main" id="{EEEAC3FA-EC8B-45D5-B7DA-86EE23980A8D}"/>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4">
            <a:extLst>
              <a:ext uri="{FF2B5EF4-FFF2-40B4-BE49-F238E27FC236}">
                <a16:creationId xmlns:a16="http://schemas.microsoft.com/office/drawing/2014/main" id="{6B7BD892-B526-43B2-A22A-AC8926454B66}"/>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6">
            <a:extLst>
              <a:ext uri="{FF2B5EF4-FFF2-40B4-BE49-F238E27FC236}">
                <a16:creationId xmlns:a16="http://schemas.microsoft.com/office/drawing/2014/main" id="{5FCDD098-0195-4AD9-8052-B094242F8461}"/>
              </a:ext>
            </a:extLst>
          </p:cNvPr>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AutoShape 8">
            <a:extLst>
              <a:ext uri="{FF2B5EF4-FFF2-40B4-BE49-F238E27FC236}">
                <a16:creationId xmlns:a16="http://schemas.microsoft.com/office/drawing/2014/main" id="{48D6666B-B9BE-4D70-AD56-95B76850CADE}"/>
              </a:ext>
            </a:extLst>
          </p:cNvPr>
          <p:cNvSpPr>
            <a:spLocks noChangeAspect="1" noChangeArrowheads="1"/>
          </p:cNvSpPr>
          <p:nvPr/>
        </p:nvSpPr>
        <p:spPr bwMode="auto">
          <a:xfrm>
            <a:off x="4876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AutoShape 10">
            <a:extLst>
              <a:ext uri="{FF2B5EF4-FFF2-40B4-BE49-F238E27FC236}">
                <a16:creationId xmlns:a16="http://schemas.microsoft.com/office/drawing/2014/main" id="{6936E668-709F-4567-B4A8-BAC52B094DD9}"/>
              </a:ext>
            </a:extLst>
          </p:cNvPr>
          <p:cNvSpPr>
            <a:spLocks noChangeAspect="1" noChangeArrowheads="1"/>
          </p:cNvSpPr>
          <p:nvPr/>
        </p:nvSpPr>
        <p:spPr bwMode="auto">
          <a:xfrm>
            <a:off x="5029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 name="Afbeelding 9">
            <a:extLst>
              <a:ext uri="{FF2B5EF4-FFF2-40B4-BE49-F238E27FC236}">
                <a16:creationId xmlns:a16="http://schemas.microsoft.com/office/drawing/2014/main" id="{588DA11B-9ADB-4C1B-A8F0-2C4695B0F7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2132856"/>
            <a:ext cx="4320480" cy="2952328"/>
          </a:xfrm>
          <a:prstGeom prst="rect">
            <a:avLst/>
          </a:prstGeom>
        </p:spPr>
      </p:pic>
    </p:spTree>
    <p:extLst>
      <p:ext uri="{BB962C8B-B14F-4D97-AF65-F5344CB8AC3E}">
        <p14:creationId xmlns:p14="http://schemas.microsoft.com/office/powerpoint/2010/main" val="396540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5B152-735D-C6CB-3E78-DC440087B080}"/>
              </a:ext>
            </a:extLst>
          </p:cNvPr>
          <p:cNvSpPr>
            <a:spLocks noGrp="1"/>
          </p:cNvSpPr>
          <p:nvPr>
            <p:ph type="title"/>
          </p:nvPr>
        </p:nvSpPr>
        <p:spPr/>
        <p:txBody>
          <a:bodyPr/>
          <a:lstStyle/>
          <a:p>
            <a:r>
              <a:rPr lang="nl-NL" dirty="0"/>
              <a:t>Opdragen</a:t>
            </a:r>
          </a:p>
        </p:txBody>
      </p:sp>
      <p:sp>
        <p:nvSpPr>
          <p:cNvPr id="3" name="Tijdelijke aanduiding voor inhoud 2">
            <a:extLst>
              <a:ext uri="{FF2B5EF4-FFF2-40B4-BE49-F238E27FC236}">
                <a16:creationId xmlns:a16="http://schemas.microsoft.com/office/drawing/2014/main" id="{BF496BF3-EAF8-3E5E-92E5-43EDFB8C9FCA}"/>
              </a:ext>
            </a:extLst>
          </p:cNvPr>
          <p:cNvSpPr>
            <a:spLocks noGrp="1"/>
          </p:cNvSpPr>
          <p:nvPr>
            <p:ph idx="1"/>
          </p:nvPr>
        </p:nvSpPr>
        <p:spPr/>
        <p:txBody>
          <a:bodyPr>
            <a:normAutofit fontScale="92500" lnSpcReduction="10000"/>
          </a:bodyPr>
          <a:lstStyle/>
          <a:p>
            <a:pPr marL="0" indent="0">
              <a:buNone/>
            </a:pPr>
            <a:r>
              <a:rPr lang="nl-NL" dirty="0"/>
              <a:t>01 mei Vincent, </a:t>
            </a:r>
            <a:r>
              <a:rPr lang="nl-NL" sz="2800" dirty="0"/>
              <a:t>zoon</a:t>
            </a:r>
            <a:r>
              <a:rPr lang="nl-NL" dirty="0"/>
              <a:t> van Doreen en Bastian</a:t>
            </a:r>
          </a:p>
          <a:p>
            <a:pPr marL="0" indent="0">
              <a:buNone/>
            </a:pPr>
            <a:br>
              <a:rPr lang="nl-NL" dirty="0"/>
            </a:br>
            <a:r>
              <a:rPr lang="nl-NL" dirty="0"/>
              <a:t>15 mei  Thijs, zoon van Annet en Stefan</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r>
              <a:rPr lang="nl-NL" dirty="0"/>
              <a:t>02 okt. Stan, zoon van Jacolien en Wim</a:t>
            </a:r>
          </a:p>
          <a:p>
            <a:pPr marL="0" indent="0">
              <a:buNone/>
            </a:pPr>
            <a:r>
              <a:rPr lang="nl-NL" dirty="0"/>
              <a:t>27 nov. Loreen, dochter van Saffira en Bert</a:t>
            </a:r>
          </a:p>
        </p:txBody>
      </p:sp>
      <p:pic>
        <p:nvPicPr>
          <p:cNvPr id="4" name="Afbeelding 3">
            <a:extLst>
              <a:ext uri="{FF2B5EF4-FFF2-40B4-BE49-F238E27FC236}">
                <a16:creationId xmlns:a16="http://schemas.microsoft.com/office/drawing/2014/main" id="{3ADC04D1-4E7D-76ED-04F6-8808B92991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768" y="2996952"/>
            <a:ext cx="3024336" cy="2088232"/>
          </a:xfrm>
          <a:prstGeom prst="rect">
            <a:avLst/>
          </a:prstGeom>
        </p:spPr>
      </p:pic>
    </p:spTree>
    <p:extLst>
      <p:ext uri="{BB962C8B-B14F-4D97-AF65-F5344CB8AC3E}">
        <p14:creationId xmlns:p14="http://schemas.microsoft.com/office/powerpoint/2010/main" val="932615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865E4D-507C-4F48-A15F-865601D598AA}"/>
              </a:ext>
            </a:extLst>
          </p:cNvPr>
          <p:cNvSpPr>
            <a:spLocks noGrp="1"/>
          </p:cNvSpPr>
          <p:nvPr>
            <p:ph type="title"/>
          </p:nvPr>
        </p:nvSpPr>
        <p:spPr>
          <a:xfrm>
            <a:off x="457200" y="274638"/>
            <a:ext cx="8229600" cy="778098"/>
          </a:xfrm>
        </p:spPr>
        <p:txBody>
          <a:bodyPr/>
          <a:lstStyle/>
          <a:p>
            <a:r>
              <a:rPr lang="nl-NL" b="1" dirty="0"/>
              <a:t>Diensten</a:t>
            </a:r>
          </a:p>
        </p:txBody>
      </p:sp>
      <p:sp>
        <p:nvSpPr>
          <p:cNvPr id="3" name="Tijdelijke aanduiding voor inhoud 2">
            <a:extLst>
              <a:ext uri="{FF2B5EF4-FFF2-40B4-BE49-F238E27FC236}">
                <a16:creationId xmlns:a16="http://schemas.microsoft.com/office/drawing/2014/main" id="{EDB2D59F-3E54-41BF-88A3-95C252B75EC5}"/>
              </a:ext>
            </a:extLst>
          </p:cNvPr>
          <p:cNvSpPr>
            <a:spLocks noGrp="1"/>
          </p:cNvSpPr>
          <p:nvPr>
            <p:ph idx="1"/>
          </p:nvPr>
        </p:nvSpPr>
        <p:spPr>
          <a:xfrm>
            <a:off x="449309" y="908720"/>
            <a:ext cx="8229600" cy="4783261"/>
          </a:xfrm>
        </p:spPr>
        <p:txBody>
          <a:bodyPr>
            <a:noAutofit/>
          </a:bodyPr>
          <a:lstStyle/>
          <a:p>
            <a:r>
              <a:rPr lang="nl-NL" dirty="0"/>
              <a:t>De diensten waren tot eind januari i.v.m. de Covid-19 alleen online mee te beleven.</a:t>
            </a:r>
          </a:p>
          <a:p>
            <a:pPr marL="0" indent="0">
              <a:buNone/>
            </a:pPr>
            <a:r>
              <a:rPr lang="nl-NL" dirty="0"/>
              <a:t>    </a:t>
            </a:r>
          </a:p>
          <a:p>
            <a:pPr marL="0" indent="0">
              <a:buNone/>
            </a:pPr>
            <a:r>
              <a:rPr lang="nl-NL" b="1" dirty="0"/>
              <a:t>. </a:t>
            </a:r>
            <a:r>
              <a:rPr lang="nl-NL" dirty="0"/>
              <a:t>  Vanaf 30 januari werden de diensten weer  </a:t>
            </a:r>
          </a:p>
          <a:p>
            <a:pPr marL="0" indent="0">
              <a:buNone/>
            </a:pPr>
            <a:r>
              <a:rPr lang="nl-NL" dirty="0"/>
              <a:t>    beperkt opengesteld met inachtneming van </a:t>
            </a:r>
          </a:p>
          <a:p>
            <a:pPr marL="0" indent="0">
              <a:buNone/>
            </a:pPr>
            <a:r>
              <a:rPr lang="nl-NL" dirty="0"/>
              <a:t>    de geldende coronaregels.                     </a:t>
            </a:r>
          </a:p>
          <a:p>
            <a:endParaRPr lang="nl-NL" dirty="0"/>
          </a:p>
          <a:p>
            <a:r>
              <a:rPr lang="nl-NL" dirty="0"/>
              <a:t>Vanaf 27 februari waren de diensten weer voor iedereen toegankelijk. </a:t>
            </a:r>
          </a:p>
        </p:txBody>
      </p:sp>
    </p:spTree>
    <p:extLst>
      <p:ext uri="{BB962C8B-B14F-4D97-AF65-F5344CB8AC3E}">
        <p14:creationId xmlns:p14="http://schemas.microsoft.com/office/powerpoint/2010/main" val="3746317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60337"/>
            <a:ext cx="8229600" cy="1143000"/>
          </a:xfrm>
        </p:spPr>
        <p:txBody>
          <a:bodyPr/>
          <a:lstStyle/>
          <a:p>
            <a:r>
              <a:rPr lang="nl-NL" dirty="0"/>
              <a:t>Januari 2022</a:t>
            </a:r>
          </a:p>
        </p:txBody>
      </p:sp>
      <p:sp>
        <p:nvSpPr>
          <p:cNvPr id="3" name="Tijdelijke aanduiding voor inhoud 2"/>
          <p:cNvSpPr>
            <a:spLocks noGrp="1"/>
          </p:cNvSpPr>
          <p:nvPr>
            <p:ph idx="1"/>
          </p:nvPr>
        </p:nvSpPr>
        <p:spPr>
          <a:xfrm>
            <a:off x="1327988" y="1800448"/>
            <a:ext cx="6026155" cy="4525963"/>
          </a:xfrm>
        </p:spPr>
        <p:txBody>
          <a:bodyPr>
            <a:normAutofit/>
          </a:bodyPr>
          <a:lstStyle/>
          <a:p>
            <a:pPr marL="0" indent="0">
              <a:buNone/>
            </a:pPr>
            <a:r>
              <a:rPr lang="nl-NL" dirty="0"/>
              <a:t>          </a:t>
            </a:r>
          </a:p>
          <a:p>
            <a:pPr marL="0" indent="0">
              <a:buNone/>
            </a:pPr>
            <a:endParaRPr lang="nl-NL" dirty="0"/>
          </a:p>
          <a:p>
            <a:pPr marL="0" indent="0">
              <a:buNone/>
            </a:pPr>
            <a:endParaRPr lang="nl-NL" dirty="0"/>
          </a:p>
          <a:p>
            <a:pPr marL="0" indent="0">
              <a:buNone/>
            </a:pPr>
            <a:endParaRPr lang="nl-NL" dirty="0"/>
          </a:p>
        </p:txBody>
      </p:sp>
      <p:pic>
        <p:nvPicPr>
          <p:cNvPr id="3074" name="Picture 2" descr="Kan een afbeelding zijn van de tekst '十 BAPTISTEN GEMEENTE STADSKANAAL ZUID Elke zondag online vanaf 09:15uur Dienst om 09:30uur op ons youtubekanaal'">
            <a:extLst>
              <a:ext uri="{FF2B5EF4-FFF2-40B4-BE49-F238E27FC236}">
                <a16:creationId xmlns:a16="http://schemas.microsoft.com/office/drawing/2014/main" id="{F0951151-4D3F-4258-B805-FDB7C712AD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1305556"/>
            <a:ext cx="5054555" cy="2304255"/>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F89F74CD-25ED-3E76-050D-052055616C2C}"/>
              </a:ext>
            </a:extLst>
          </p:cNvPr>
          <p:cNvSpPr txBox="1"/>
          <p:nvPr/>
        </p:nvSpPr>
        <p:spPr>
          <a:xfrm>
            <a:off x="2195736" y="4002221"/>
            <a:ext cx="4572000" cy="2862322"/>
          </a:xfrm>
          <a:prstGeom prst="rect">
            <a:avLst/>
          </a:prstGeom>
          <a:noFill/>
        </p:spPr>
        <p:txBody>
          <a:bodyPr wrap="square">
            <a:spAutoFit/>
          </a:bodyPr>
          <a:lstStyle/>
          <a:p>
            <a:r>
              <a:rPr lang="nl-NL" b="1" dirty="0"/>
              <a:t>Vanaf zondag 30 januari willen we weer starten met het toelaten van bezoekers in de zondagmorgendiensten. We gaan dan beginnen met een max van 50 bezoekers per dienst. U hoeft zich hiervoor niet aan te meld en. Dit kan eventueel nog wijzigen na de volgende persconferentie. Voor de mensen met kinderen: er zal eerst nog geen zondagsschool en crèche worden georganiseerd tijdens de diensten. </a:t>
            </a:r>
          </a:p>
        </p:txBody>
      </p:sp>
    </p:spTree>
    <p:extLst>
      <p:ext uri="{BB962C8B-B14F-4D97-AF65-F5344CB8AC3E}">
        <p14:creationId xmlns:p14="http://schemas.microsoft.com/office/powerpoint/2010/main" val="3242819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46FF96-378F-71DD-589B-1EEA28760465}"/>
              </a:ext>
            </a:extLst>
          </p:cNvPr>
          <p:cNvSpPr>
            <a:spLocks noGrp="1"/>
          </p:cNvSpPr>
          <p:nvPr>
            <p:ph type="title"/>
          </p:nvPr>
        </p:nvSpPr>
        <p:spPr/>
        <p:txBody>
          <a:bodyPr/>
          <a:lstStyle/>
          <a:p>
            <a:r>
              <a:rPr lang="nl-NL" dirty="0"/>
              <a:t>Februari 2022</a:t>
            </a:r>
          </a:p>
        </p:txBody>
      </p:sp>
      <p:sp>
        <p:nvSpPr>
          <p:cNvPr id="3" name="Tijdelijke aanduiding voor inhoud 2">
            <a:extLst>
              <a:ext uri="{FF2B5EF4-FFF2-40B4-BE49-F238E27FC236}">
                <a16:creationId xmlns:a16="http://schemas.microsoft.com/office/drawing/2014/main" id="{0EBE9DA1-C6B3-04E9-A04E-121A305457F1}"/>
              </a:ext>
            </a:extLst>
          </p:cNvPr>
          <p:cNvSpPr>
            <a:spLocks noGrp="1"/>
          </p:cNvSpPr>
          <p:nvPr>
            <p:ph idx="1"/>
          </p:nvPr>
        </p:nvSpPr>
        <p:spPr/>
        <p:txBody>
          <a:bodyPr>
            <a:normAutofit/>
          </a:bodyPr>
          <a:lstStyle/>
          <a:p>
            <a:r>
              <a:rPr lang="nl-NL" sz="1400" b="1" dirty="0"/>
              <a:t>De maatregelen op een rij: - Basisregels: 1.5m afstand, handen ontsmetten en mondkapje op..</a:t>
            </a:r>
          </a:p>
          <a:p>
            <a:r>
              <a:rPr lang="nl-NL" sz="1400" b="1" dirty="0"/>
              <a:t>Er zijn geen activiteiten tussen 17.00 uur en 05.00 uur in de kerk. - De zondagmorgendienst is op dit moment fysiek toegankelijk voor maximaal 75 bezoekers en daarnaast online te bekijken. – </a:t>
            </a:r>
          </a:p>
          <a:p>
            <a:r>
              <a:rPr lang="nl-NL" sz="1400" b="1" dirty="0"/>
              <a:t>Voor de mensen met kinderen: er zal eerst nog geen zondagsschool en crèche worden georganiseerd tijdens de diensten. </a:t>
            </a:r>
          </a:p>
        </p:txBody>
      </p:sp>
      <p:pic>
        <p:nvPicPr>
          <p:cNvPr id="4" name="Picture 2" descr="Kan een afbeelding zijn van de tekst '十 BAPTISTEN GEMEENTE STADSKANAAL ZUID Elke zondag online vanaf 09:15uur Dienst om 09:30uur op ons youtubekanaal'">
            <a:extLst>
              <a:ext uri="{FF2B5EF4-FFF2-40B4-BE49-F238E27FC236}">
                <a16:creationId xmlns:a16="http://schemas.microsoft.com/office/drawing/2014/main" id="{DF7AD248-06F4-F168-388F-F7096B9434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2780117"/>
            <a:ext cx="5054555" cy="2304255"/>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A3264043-9BA3-469C-6B17-0499E10FAA11}"/>
              </a:ext>
            </a:extLst>
          </p:cNvPr>
          <p:cNvSpPr txBox="1"/>
          <p:nvPr/>
        </p:nvSpPr>
        <p:spPr>
          <a:xfrm>
            <a:off x="2286000" y="5266934"/>
            <a:ext cx="4572000" cy="1384995"/>
          </a:xfrm>
          <a:prstGeom prst="rect">
            <a:avLst/>
          </a:prstGeom>
          <a:noFill/>
        </p:spPr>
        <p:txBody>
          <a:bodyPr wrap="square">
            <a:spAutoFit/>
          </a:bodyPr>
          <a:lstStyle/>
          <a:p>
            <a:r>
              <a:rPr lang="nl-NL" sz="1200" b="1" dirty="0"/>
              <a:t>Vanaf komende zondag (27 februari) is de toegang tot de kerkdiensten weer helemaal open. Er wordt vanaf dan geen 1.5m afstand meer gehandhaafd en een mondkapje is vanaf dan niet meer verplicht. Indien u zich er prettiger bij voelt, staat het u natuurlijk vrij om wel een mondkapje te dragen of afstand te houden. Er is dan geen beperking meer voor het aantal bezoeker van de diensten. Vanaf komende zondag is er na de dienst ook weer koffiedrinken. </a:t>
            </a:r>
          </a:p>
        </p:txBody>
      </p:sp>
    </p:spTree>
    <p:extLst>
      <p:ext uri="{BB962C8B-B14F-4D97-AF65-F5344CB8AC3E}">
        <p14:creationId xmlns:p14="http://schemas.microsoft.com/office/powerpoint/2010/main" val="607320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Maart 2022</a:t>
            </a:r>
          </a:p>
        </p:txBody>
      </p:sp>
      <p:sp>
        <p:nvSpPr>
          <p:cNvPr id="3" name="Tijdelijke aanduiding voor inhoud 2"/>
          <p:cNvSpPr>
            <a:spLocks noGrp="1"/>
          </p:cNvSpPr>
          <p:nvPr>
            <p:ph sz="half" idx="1"/>
          </p:nvPr>
        </p:nvSpPr>
        <p:spPr>
          <a:xfrm>
            <a:off x="827584" y="548680"/>
            <a:ext cx="7632848" cy="6120680"/>
          </a:xfrm>
        </p:spPr>
        <p:txBody>
          <a:bodyPr/>
          <a:lstStyle/>
          <a:p>
            <a:endParaRPr lang="nl-NL" dirty="0"/>
          </a:p>
          <a:p>
            <a:pPr marL="0" indent="0">
              <a:buNone/>
            </a:pPr>
            <a:r>
              <a:rPr lang="nl-NL" dirty="0"/>
              <a:t>                        </a:t>
            </a:r>
          </a:p>
          <a:p>
            <a:pPr marL="0" indent="0">
              <a:buNone/>
            </a:pPr>
            <a:r>
              <a:rPr lang="nl-NL" sz="3600" dirty="0"/>
              <a:t>    05 maart Flessenactie   Teens 4 Life          </a:t>
            </a:r>
            <a:r>
              <a:rPr lang="nl-NL" sz="3600" b="1" dirty="0"/>
              <a:t> </a:t>
            </a:r>
          </a:p>
          <a:p>
            <a:pPr marL="0" indent="0">
              <a:buNone/>
            </a:pPr>
            <a:r>
              <a:rPr lang="nl-NL" dirty="0"/>
              <a:t>               </a:t>
            </a:r>
          </a:p>
          <a:p>
            <a:endParaRPr lang="nl-NL" dirty="0"/>
          </a:p>
          <a:p>
            <a:endParaRPr lang="nl-NL" dirty="0"/>
          </a:p>
          <a:p>
            <a:endParaRPr lang="nl-NL" dirty="0"/>
          </a:p>
          <a:p>
            <a:endParaRPr lang="nl-NL" dirty="0"/>
          </a:p>
          <a:p>
            <a:endParaRPr lang="nl-NL" dirty="0"/>
          </a:p>
          <a:p>
            <a:endParaRPr lang="nl-NL" dirty="0"/>
          </a:p>
          <a:p>
            <a:pPr marL="0" indent="0">
              <a:buNone/>
            </a:pPr>
            <a:r>
              <a:rPr lang="nl-NL" sz="3200" dirty="0"/>
              <a:t>Collecte voor Oekraïne Opbrengst 4507,31</a:t>
            </a:r>
          </a:p>
          <a:p>
            <a:endParaRPr lang="nl-NL" dirty="0"/>
          </a:p>
        </p:txBody>
      </p:sp>
      <p:pic>
        <p:nvPicPr>
          <p:cNvPr id="4" name="Afbeelding 3">
            <a:extLst>
              <a:ext uri="{FF2B5EF4-FFF2-40B4-BE49-F238E27FC236}">
                <a16:creationId xmlns:a16="http://schemas.microsoft.com/office/drawing/2014/main" id="{0AC2E1F5-8835-8FD7-0F4B-6F3194C9B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492896"/>
            <a:ext cx="2448273" cy="2736304"/>
          </a:xfrm>
          <a:prstGeom prst="rect">
            <a:avLst/>
          </a:prstGeom>
        </p:spPr>
      </p:pic>
      <p:pic>
        <p:nvPicPr>
          <p:cNvPr id="5" name="Afbeelding 4">
            <a:extLst>
              <a:ext uri="{FF2B5EF4-FFF2-40B4-BE49-F238E27FC236}">
                <a16:creationId xmlns:a16="http://schemas.microsoft.com/office/drawing/2014/main" id="{67BF9FD2-1F5D-88E8-447F-64A0CE13D7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2493144"/>
            <a:ext cx="2520280" cy="2736304"/>
          </a:xfrm>
          <a:prstGeom prst="rect">
            <a:avLst/>
          </a:prstGeom>
        </p:spPr>
      </p:pic>
    </p:spTree>
    <p:extLst>
      <p:ext uri="{BB962C8B-B14F-4D97-AF65-F5344CB8AC3E}">
        <p14:creationId xmlns:p14="http://schemas.microsoft.com/office/powerpoint/2010/main" val="1372977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B9B122-0416-4071-A285-250422B56039}"/>
              </a:ext>
            </a:extLst>
          </p:cNvPr>
          <p:cNvSpPr>
            <a:spLocks noGrp="1"/>
          </p:cNvSpPr>
          <p:nvPr>
            <p:ph type="title"/>
          </p:nvPr>
        </p:nvSpPr>
        <p:spPr/>
        <p:txBody>
          <a:bodyPr/>
          <a:lstStyle/>
          <a:p>
            <a:r>
              <a:rPr lang="nl-NL" b="1" dirty="0"/>
              <a:t>April 2022</a:t>
            </a:r>
          </a:p>
        </p:txBody>
      </p:sp>
      <p:sp>
        <p:nvSpPr>
          <p:cNvPr id="3" name="Tijdelijke aanduiding voor inhoud 2">
            <a:extLst>
              <a:ext uri="{FF2B5EF4-FFF2-40B4-BE49-F238E27FC236}">
                <a16:creationId xmlns:a16="http://schemas.microsoft.com/office/drawing/2014/main" id="{C9879070-BDE5-44CE-BB1F-F0445459C2AB}"/>
              </a:ext>
            </a:extLst>
          </p:cNvPr>
          <p:cNvSpPr>
            <a:spLocks noGrp="1"/>
          </p:cNvSpPr>
          <p:nvPr>
            <p:ph sz="half" idx="1"/>
          </p:nvPr>
        </p:nvSpPr>
        <p:spPr>
          <a:xfrm>
            <a:off x="457200" y="1196752"/>
            <a:ext cx="8229600" cy="5386610"/>
          </a:xfrm>
        </p:spPr>
        <p:txBody>
          <a:bodyPr>
            <a:normAutofit/>
          </a:bodyPr>
          <a:lstStyle/>
          <a:p>
            <a:pPr marL="0" indent="0">
              <a:buNone/>
            </a:pPr>
            <a:r>
              <a:rPr lang="nl-NL" sz="3600" b="1" dirty="0"/>
              <a:t>                </a:t>
            </a:r>
            <a:endParaRPr lang="nl-NL" dirty="0"/>
          </a:p>
          <a:p>
            <a:pPr marL="0" indent="0">
              <a:buNone/>
            </a:pPr>
            <a:r>
              <a:rPr lang="nl-NL" dirty="0"/>
              <a:t>                 Paaseitjes actie</a:t>
            </a:r>
          </a:p>
          <a:p>
            <a:pPr marL="0" indent="0">
              <a:buNone/>
            </a:pPr>
            <a:r>
              <a:rPr lang="nl-NL" b="1" dirty="0"/>
              <a:t>                 </a:t>
            </a:r>
            <a:r>
              <a:rPr lang="nl-NL" dirty="0"/>
              <a:t>Crea kids.</a:t>
            </a:r>
          </a:p>
          <a:p>
            <a:pPr marL="0" indent="0">
              <a:buNone/>
            </a:pPr>
            <a:endParaRPr lang="nl-NL" dirty="0"/>
          </a:p>
          <a:p>
            <a:pPr marL="0" indent="0">
              <a:buNone/>
            </a:pPr>
            <a:r>
              <a:rPr lang="nl-NL" dirty="0"/>
              <a:t>                10 april dienst met Soulfuel</a:t>
            </a:r>
          </a:p>
          <a:p>
            <a:pPr marL="0" indent="0">
              <a:buNone/>
            </a:pPr>
            <a:endParaRPr lang="nl-NL" dirty="0"/>
          </a:p>
          <a:p>
            <a:pPr marL="0" indent="0">
              <a:buNone/>
            </a:pPr>
            <a:endParaRPr lang="nl-NL" dirty="0"/>
          </a:p>
          <a:p>
            <a:pPr marL="0" indent="0">
              <a:buNone/>
            </a:pPr>
            <a:endParaRPr lang="nl-NL" dirty="0"/>
          </a:p>
          <a:p>
            <a:pPr marL="0" indent="0">
              <a:buNone/>
            </a:pPr>
            <a:r>
              <a:rPr lang="nl-NL" dirty="0"/>
              <a:t>                 21 april Gemeentevergadering</a:t>
            </a:r>
          </a:p>
        </p:txBody>
      </p:sp>
      <p:pic>
        <p:nvPicPr>
          <p:cNvPr id="4" name="Picture 2" descr="De bronafbeelding bekijken">
            <a:extLst>
              <a:ext uri="{FF2B5EF4-FFF2-40B4-BE49-F238E27FC236}">
                <a16:creationId xmlns:a16="http://schemas.microsoft.com/office/drawing/2014/main" id="{29A45579-01EF-AB33-9967-26DBC643E5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417638"/>
            <a:ext cx="2365407" cy="1656184"/>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B5EF6F60-8696-780B-EB8C-0561781FC41A}"/>
              </a:ext>
            </a:extLst>
          </p:cNvPr>
          <p:cNvSpPr txBox="1"/>
          <p:nvPr/>
        </p:nvSpPr>
        <p:spPr>
          <a:xfrm>
            <a:off x="2286000" y="3875510"/>
            <a:ext cx="5238328" cy="1477328"/>
          </a:xfrm>
          <a:prstGeom prst="rect">
            <a:avLst/>
          </a:prstGeom>
          <a:noFill/>
        </p:spPr>
        <p:txBody>
          <a:bodyPr wrap="square">
            <a:spAutoFit/>
          </a:bodyPr>
          <a:lstStyle/>
          <a:p>
            <a:r>
              <a:rPr lang="nl-NL" b="1" dirty="0"/>
              <a:t>Stille week viering Woensdag 13 april 19.30 uur.</a:t>
            </a:r>
          </a:p>
          <a:p>
            <a:r>
              <a:rPr lang="nl-NL" b="1" dirty="0"/>
              <a:t>Stille week viering Donderdag 14 april 19.30 uur.</a:t>
            </a:r>
          </a:p>
          <a:p>
            <a:r>
              <a:rPr lang="nl-NL" b="1" dirty="0"/>
              <a:t>Stille week viering Goede Vrijdag 15 april 19.30 uur.</a:t>
            </a:r>
          </a:p>
          <a:p>
            <a:r>
              <a:rPr lang="nl-NL" b="1" dirty="0"/>
              <a:t>Stille week viering Zaterdag 16 april 19.30 uur.</a:t>
            </a:r>
          </a:p>
          <a:p>
            <a:r>
              <a:rPr lang="nl-NL" b="1" dirty="0"/>
              <a:t>Paaszondag.</a:t>
            </a:r>
          </a:p>
        </p:txBody>
      </p:sp>
    </p:spTree>
    <p:extLst>
      <p:ext uri="{BB962C8B-B14F-4D97-AF65-F5344CB8AC3E}">
        <p14:creationId xmlns:p14="http://schemas.microsoft.com/office/powerpoint/2010/main" val="1027454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A1027F-F1EF-4A4E-BDE2-A4E862FFFAB0}"/>
              </a:ext>
            </a:extLst>
          </p:cNvPr>
          <p:cNvSpPr>
            <a:spLocks noGrp="1"/>
          </p:cNvSpPr>
          <p:nvPr>
            <p:ph type="title"/>
          </p:nvPr>
        </p:nvSpPr>
        <p:spPr/>
        <p:txBody>
          <a:bodyPr/>
          <a:lstStyle/>
          <a:p>
            <a:r>
              <a:rPr lang="nl-NL" b="1" dirty="0"/>
              <a:t>Mei 2022</a:t>
            </a:r>
          </a:p>
        </p:txBody>
      </p:sp>
      <p:sp>
        <p:nvSpPr>
          <p:cNvPr id="3" name="Tijdelijke aanduiding voor inhoud 2">
            <a:extLst>
              <a:ext uri="{FF2B5EF4-FFF2-40B4-BE49-F238E27FC236}">
                <a16:creationId xmlns:a16="http://schemas.microsoft.com/office/drawing/2014/main" id="{E1B02F41-C0F4-4EB4-BE15-ACE8C01EF99A}"/>
              </a:ext>
            </a:extLst>
          </p:cNvPr>
          <p:cNvSpPr>
            <a:spLocks noGrp="1"/>
          </p:cNvSpPr>
          <p:nvPr>
            <p:ph sz="half" idx="1"/>
          </p:nvPr>
        </p:nvSpPr>
        <p:spPr>
          <a:xfrm>
            <a:off x="457200" y="1628800"/>
            <a:ext cx="8291264" cy="4954562"/>
          </a:xfrm>
        </p:spPr>
        <p:txBody>
          <a:bodyPr/>
          <a:lstStyle/>
          <a:p>
            <a:pPr marL="0" indent="0">
              <a:buNone/>
            </a:pPr>
            <a:r>
              <a:rPr lang="nl-NL" dirty="0"/>
              <a:t>  </a:t>
            </a:r>
          </a:p>
          <a:p>
            <a:pPr marL="0" indent="0">
              <a:buNone/>
            </a:pPr>
            <a:r>
              <a:rPr lang="nl-NL" dirty="0"/>
              <a:t>                    28 mei: Teens 4 Life  </a:t>
            </a:r>
            <a:r>
              <a:rPr lang="nl-NL" b="1" dirty="0"/>
              <a:t>Autowasactie</a:t>
            </a:r>
          </a:p>
          <a:p>
            <a:pPr marL="0" indent="0">
              <a:buNone/>
            </a:pPr>
            <a:endParaRPr lang="nl-NL" b="1" dirty="0"/>
          </a:p>
          <a:p>
            <a:pPr marL="0" indent="0">
              <a:buNone/>
            </a:pPr>
            <a:endParaRPr lang="nl-NL" b="1" dirty="0"/>
          </a:p>
        </p:txBody>
      </p:sp>
      <p:pic>
        <p:nvPicPr>
          <p:cNvPr id="6" name="Afbeelding 5">
            <a:extLst>
              <a:ext uri="{FF2B5EF4-FFF2-40B4-BE49-F238E27FC236}">
                <a16:creationId xmlns:a16="http://schemas.microsoft.com/office/drawing/2014/main" id="{C4B739D5-9B98-4237-A7F7-292E7D5D09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3501008"/>
            <a:ext cx="4536504" cy="2448272"/>
          </a:xfrm>
          <a:prstGeom prst="rect">
            <a:avLst/>
          </a:prstGeom>
        </p:spPr>
      </p:pic>
      <p:pic>
        <p:nvPicPr>
          <p:cNvPr id="1026" name="Picture 2" descr="autopflege-flash">
            <a:extLst>
              <a:ext uri="{FF2B5EF4-FFF2-40B4-BE49-F238E27FC236}">
                <a16:creationId xmlns:a16="http://schemas.microsoft.com/office/drawing/2014/main" id="{22C30B86-707C-9943-22D7-9CFCE2B067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3140968"/>
            <a:ext cx="2448272"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767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85800" y="2633912"/>
            <a:ext cx="7721826" cy="478486"/>
          </a:xfrm>
        </p:spPr>
        <p:txBody>
          <a:bodyPr>
            <a:normAutofit fontScale="90000"/>
          </a:bodyPr>
          <a:lstStyle/>
          <a:p>
            <a:br>
              <a:rPr lang="nl-NL" b="1" dirty="0"/>
            </a:br>
            <a:br>
              <a:rPr lang="nl-NL" b="1" dirty="0"/>
            </a:br>
            <a:br>
              <a:rPr lang="nl-NL" b="1" dirty="0"/>
            </a:br>
            <a:r>
              <a:rPr lang="nl-NL" b="1" dirty="0"/>
              <a:t>Ons doel: </a:t>
            </a:r>
            <a:br>
              <a:rPr lang="nl-NL" b="1" dirty="0"/>
            </a:br>
            <a:br>
              <a:rPr lang="nl-NL" b="1" dirty="0"/>
            </a:br>
            <a:br>
              <a:rPr lang="nl-NL" b="1" dirty="0"/>
            </a:br>
            <a:br>
              <a:rPr lang="nl-NL" b="1" dirty="0"/>
            </a:br>
            <a:br>
              <a:rPr lang="nl-NL" b="1" dirty="0"/>
            </a:br>
            <a:br>
              <a:rPr lang="nl-NL" b="1" dirty="0"/>
            </a:br>
            <a:r>
              <a:rPr lang="nl-NL" b="1" dirty="0"/>
              <a:t>Samen Jezus Christus dienen in woord en daad!</a:t>
            </a:r>
            <a:r>
              <a:rPr lang="nl-NL" dirty="0"/>
              <a:t> </a:t>
            </a:r>
          </a:p>
        </p:txBody>
      </p:sp>
      <p:pic>
        <p:nvPicPr>
          <p:cNvPr id="3074" name="Picture 2" descr="Kruispunt - Baptisten Gemeente Stadskanaal-Zuid - YouTube">
            <a:extLst>
              <a:ext uri="{FF2B5EF4-FFF2-40B4-BE49-F238E27FC236}">
                <a16:creationId xmlns:a16="http://schemas.microsoft.com/office/drawing/2014/main" id="{57326371-8689-253D-BC23-C7BAF8EF0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988840"/>
            <a:ext cx="4104456"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920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82A78C-91E7-4EC3-83EE-29AE62093DFB}"/>
              </a:ext>
            </a:extLst>
          </p:cNvPr>
          <p:cNvSpPr>
            <a:spLocks noGrp="1"/>
          </p:cNvSpPr>
          <p:nvPr>
            <p:ph type="title"/>
          </p:nvPr>
        </p:nvSpPr>
        <p:spPr/>
        <p:txBody>
          <a:bodyPr/>
          <a:lstStyle/>
          <a:p>
            <a:r>
              <a:rPr lang="nl-NL" b="1" dirty="0"/>
              <a:t>Juni 2022</a:t>
            </a:r>
          </a:p>
        </p:txBody>
      </p:sp>
      <p:sp>
        <p:nvSpPr>
          <p:cNvPr id="3" name="Tijdelijke aanduiding voor inhoud 2">
            <a:extLst>
              <a:ext uri="{FF2B5EF4-FFF2-40B4-BE49-F238E27FC236}">
                <a16:creationId xmlns:a16="http://schemas.microsoft.com/office/drawing/2014/main" id="{F7BBB942-FB58-4474-B367-624D291A70BB}"/>
              </a:ext>
            </a:extLst>
          </p:cNvPr>
          <p:cNvSpPr>
            <a:spLocks noGrp="1"/>
          </p:cNvSpPr>
          <p:nvPr>
            <p:ph sz="half" idx="1"/>
          </p:nvPr>
        </p:nvSpPr>
        <p:spPr>
          <a:xfrm>
            <a:off x="1259632" y="1196752"/>
            <a:ext cx="7344816" cy="5472608"/>
          </a:xfrm>
        </p:spPr>
        <p:txBody>
          <a:bodyPr>
            <a:normAutofit/>
          </a:bodyPr>
          <a:lstStyle/>
          <a:p>
            <a:pPr marL="0" indent="0">
              <a:buNone/>
            </a:pPr>
            <a:r>
              <a:rPr lang="nl-NL" sz="2400" b="1" dirty="0"/>
              <a:t>02 juni. Gemeenteavond. </a:t>
            </a:r>
          </a:p>
          <a:p>
            <a:pPr marL="0" indent="0">
              <a:buNone/>
            </a:pPr>
            <a:r>
              <a:rPr lang="nl-NL" sz="2400" b="1" dirty="0"/>
              <a:t>Thema :Bouw mee aan de toekomst.                   </a:t>
            </a:r>
          </a:p>
          <a:p>
            <a:pPr marL="0" indent="0">
              <a:buNone/>
            </a:pPr>
            <a:r>
              <a:rPr lang="nl-NL" sz="1400" b="1" dirty="0"/>
              <a:t>Bouw mee aan de toekomst Op 21 april is er tijdens de gemeentevergadering een presentatie gehouden over de plannen voor een nieuwe visie. Tijdens de raadsdagen in oktober 2021 en maart 2022 heeft de leiding van de gemeente zich hiermee beziggehouden en een eerste aanzet gegeven. Hoe willen we Jezus volgen en samen gemeente zijn, nu en in de komende jaren. Een grote maar mooie uitdaging juist in een tijd waar kerken leeglopen en sluiten. Op donderdag 2 juni is er een thema avond met als titel “Bouw mee aan de toekomst!” waarbij de focus zal liggen op de kenmerken Dienstbetoon, Getuigenis, Integratie en Jeugd in onze gemeente. Zet de datum 2 juni in de agenda. We rekenen op een volle kerk, want bouwen aan de toekomst mogen we samendoen. Liefde voor de Heer en verbonden zijn met elkaar en delen van het evangelie mag de drijfveer zijn! Het zal een interactieve samenkomst worden waarin jij kan bijdragen aan de toekomst. De presentatie, die op de gemeentevergadering is gehouden, vind je in de bijlage. Wij hebben er zin in en verwachten jou op 2 juni Wouter Kok, John van der Laan, Ineke Mulder </a:t>
            </a:r>
          </a:p>
          <a:p>
            <a:pPr marL="0" indent="0">
              <a:buNone/>
            </a:pPr>
            <a:endParaRPr lang="nl-NL" sz="1400" b="1" dirty="0"/>
          </a:p>
          <a:p>
            <a:pPr marL="0" indent="0">
              <a:buNone/>
            </a:pPr>
            <a:endParaRPr lang="nl-NL" sz="1400" b="1" dirty="0"/>
          </a:p>
          <a:p>
            <a:pPr marL="0" indent="0">
              <a:buNone/>
            </a:pPr>
            <a:r>
              <a:rPr lang="nl-NL" b="1" dirty="0"/>
              <a:t>  </a:t>
            </a:r>
          </a:p>
          <a:p>
            <a:pPr marL="0" indent="0">
              <a:buNone/>
            </a:pPr>
            <a:endParaRPr lang="nl-NL" b="1" dirty="0"/>
          </a:p>
        </p:txBody>
      </p:sp>
      <p:pic>
        <p:nvPicPr>
          <p:cNvPr id="4" name="Picture 2" descr="gVhR6_yq26Xo88G7nqiFJVfvHQCECNGGxTvgVrsDKIHTN97hNPvNX ...">
            <a:extLst>
              <a:ext uri="{FF2B5EF4-FFF2-40B4-BE49-F238E27FC236}">
                <a16:creationId xmlns:a16="http://schemas.microsoft.com/office/drawing/2014/main" id="{0F5803DE-51CF-26AC-1AE3-EFDFF16324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013176"/>
            <a:ext cx="8291264"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692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9E8B9F-4426-4344-AF11-F5B8CB06548B}"/>
              </a:ext>
            </a:extLst>
          </p:cNvPr>
          <p:cNvSpPr>
            <a:spLocks noGrp="1"/>
          </p:cNvSpPr>
          <p:nvPr>
            <p:ph type="title"/>
          </p:nvPr>
        </p:nvSpPr>
        <p:spPr/>
        <p:txBody>
          <a:bodyPr/>
          <a:lstStyle/>
          <a:p>
            <a:r>
              <a:rPr lang="nl-NL" b="1" dirty="0"/>
              <a:t>Juli/Augustus 2022</a:t>
            </a:r>
          </a:p>
        </p:txBody>
      </p:sp>
      <p:sp>
        <p:nvSpPr>
          <p:cNvPr id="3" name="Tijdelijke aanduiding voor inhoud 2">
            <a:extLst>
              <a:ext uri="{FF2B5EF4-FFF2-40B4-BE49-F238E27FC236}">
                <a16:creationId xmlns:a16="http://schemas.microsoft.com/office/drawing/2014/main" id="{5F526D6A-AC8A-4FF8-86C0-0024234C611A}"/>
              </a:ext>
            </a:extLst>
          </p:cNvPr>
          <p:cNvSpPr>
            <a:spLocks noGrp="1"/>
          </p:cNvSpPr>
          <p:nvPr>
            <p:ph sz="half" idx="1"/>
          </p:nvPr>
        </p:nvSpPr>
        <p:spPr>
          <a:xfrm>
            <a:off x="457200" y="1600200"/>
            <a:ext cx="8229600" cy="4983162"/>
          </a:xfrm>
        </p:spPr>
        <p:txBody>
          <a:bodyPr>
            <a:normAutofit fontScale="32500" lnSpcReduction="20000"/>
          </a:bodyPr>
          <a:lstStyle/>
          <a:p>
            <a:pPr marL="0" indent="0">
              <a:buNone/>
            </a:pPr>
            <a:r>
              <a:rPr lang="nl-NL" sz="4500" b="1" dirty="0"/>
              <a:t>                                                   </a:t>
            </a:r>
            <a:r>
              <a:rPr lang="nl-NL" sz="7400" dirty="0"/>
              <a:t>02 juli dienst    met Soulfuel       </a:t>
            </a:r>
          </a:p>
          <a:p>
            <a:pPr marL="0" indent="0">
              <a:buNone/>
            </a:pPr>
            <a:r>
              <a:rPr lang="nl-NL" sz="3200" b="1" dirty="0"/>
              <a:t>                                  </a:t>
            </a:r>
          </a:p>
          <a:p>
            <a:pPr marL="0" indent="0">
              <a:buNone/>
            </a:pPr>
            <a:r>
              <a:rPr lang="nl-NL" dirty="0"/>
              <a:t>                                       </a:t>
            </a:r>
          </a:p>
          <a:p>
            <a:pPr marL="0" indent="0">
              <a:buNone/>
            </a:pPr>
            <a:r>
              <a:rPr lang="nl-NL" sz="3600" dirty="0"/>
              <a:t>         </a:t>
            </a:r>
          </a:p>
          <a:p>
            <a:pPr marL="0" indent="0">
              <a:buNone/>
            </a:pPr>
            <a:endParaRPr lang="nl-NL" sz="3200" dirty="0"/>
          </a:p>
          <a:p>
            <a:pPr marL="0" indent="0">
              <a:buNone/>
            </a:pPr>
            <a:r>
              <a:rPr lang="nl-NL" sz="3200" dirty="0"/>
              <a:t>         </a:t>
            </a:r>
          </a:p>
          <a:p>
            <a:pPr marL="0" indent="0">
              <a:buNone/>
            </a:pPr>
            <a:endParaRPr lang="nl-NL" sz="3200" dirty="0"/>
          </a:p>
          <a:p>
            <a:pPr marL="0" indent="0">
              <a:buNone/>
            </a:pPr>
            <a:r>
              <a:rPr lang="nl-NL" sz="3200" dirty="0"/>
              <a:t>         </a:t>
            </a:r>
          </a:p>
          <a:p>
            <a:pPr marL="0" indent="0">
              <a:buNone/>
            </a:pPr>
            <a:endParaRPr lang="nl-NL" sz="3200" dirty="0"/>
          </a:p>
          <a:p>
            <a:pPr marL="0" indent="0">
              <a:buNone/>
            </a:pPr>
            <a:endParaRPr lang="nl-NL" sz="3200" dirty="0"/>
          </a:p>
          <a:p>
            <a:pPr marL="0" indent="0">
              <a:buNone/>
            </a:pPr>
            <a:endParaRPr lang="nl-NL" sz="3200" dirty="0"/>
          </a:p>
          <a:p>
            <a:pPr marL="0" indent="0">
              <a:buNone/>
            </a:pPr>
            <a:r>
              <a:rPr lang="nl-NL" sz="3200" dirty="0"/>
              <a:t>                    </a:t>
            </a:r>
          </a:p>
          <a:p>
            <a:pPr marL="0" indent="0">
              <a:buNone/>
            </a:pPr>
            <a:r>
              <a:rPr lang="nl-NL" sz="4400" dirty="0"/>
              <a:t>                                              </a:t>
            </a:r>
          </a:p>
          <a:p>
            <a:pPr marL="0" indent="0">
              <a:buNone/>
            </a:pPr>
            <a:endParaRPr lang="nl-NL" sz="4400" dirty="0"/>
          </a:p>
          <a:p>
            <a:pPr marL="0" indent="0">
              <a:buNone/>
            </a:pPr>
            <a:endParaRPr lang="nl-NL" sz="4400" dirty="0"/>
          </a:p>
          <a:p>
            <a:pPr marL="0" indent="0">
              <a:buNone/>
            </a:pPr>
            <a:endParaRPr lang="nl-NL" sz="4400" dirty="0"/>
          </a:p>
          <a:p>
            <a:pPr marL="0" indent="0">
              <a:buNone/>
            </a:pPr>
            <a:endParaRPr lang="nl-NL" sz="4400" dirty="0"/>
          </a:p>
          <a:p>
            <a:pPr marL="0" indent="0">
              <a:buNone/>
            </a:pPr>
            <a:r>
              <a:rPr lang="nl-NL" sz="7400" dirty="0"/>
              <a:t>                                                              </a:t>
            </a:r>
          </a:p>
          <a:p>
            <a:pPr marL="0" indent="0">
              <a:buNone/>
            </a:pPr>
            <a:endParaRPr lang="nl-NL" sz="7400" dirty="0"/>
          </a:p>
          <a:p>
            <a:pPr marL="0" indent="0">
              <a:buNone/>
            </a:pPr>
            <a:r>
              <a:rPr lang="nl-NL" sz="7400" dirty="0"/>
              <a:t>                                             Summerkids</a:t>
            </a:r>
          </a:p>
          <a:p>
            <a:pPr marL="0" indent="0">
              <a:buNone/>
            </a:pPr>
            <a:r>
              <a:rPr lang="nl-NL" sz="3600" b="1" dirty="0"/>
              <a:t>   </a:t>
            </a:r>
          </a:p>
          <a:p>
            <a:pPr marL="0" indent="0">
              <a:buNone/>
            </a:pPr>
            <a:r>
              <a:rPr lang="nl-NL" sz="3600" b="1" dirty="0"/>
              <a:t>                                  </a:t>
            </a:r>
          </a:p>
          <a:p>
            <a:pPr marL="0" indent="0">
              <a:buNone/>
            </a:pPr>
            <a:endParaRPr lang="nl-NL" dirty="0"/>
          </a:p>
          <a:p>
            <a:pPr marL="0" indent="0">
              <a:buNone/>
            </a:pPr>
            <a:r>
              <a:rPr lang="nl-NL" dirty="0"/>
              <a:t>                                    </a:t>
            </a:r>
          </a:p>
        </p:txBody>
      </p:sp>
      <p:pic>
        <p:nvPicPr>
          <p:cNvPr id="4" name="Picture 2" descr="Kan een afbeelding zijn van de tekst '十 BAPTISTEN GEMEENTE STADSKANAAL ZUID Elke zondag online vanaf 09:15uur Dienst om 09:30uur op ons youtubekanaal'">
            <a:extLst>
              <a:ext uri="{FF2B5EF4-FFF2-40B4-BE49-F238E27FC236}">
                <a16:creationId xmlns:a16="http://schemas.microsoft.com/office/drawing/2014/main" id="{043AA550-9714-E3A6-837B-78248DB9AC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2564904"/>
            <a:ext cx="5054555" cy="2304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227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3AE621-D7C7-4CC1-B5D5-973ECC941B51}"/>
              </a:ext>
            </a:extLst>
          </p:cNvPr>
          <p:cNvSpPr>
            <a:spLocks noGrp="1"/>
          </p:cNvSpPr>
          <p:nvPr>
            <p:ph type="title"/>
          </p:nvPr>
        </p:nvSpPr>
        <p:spPr/>
        <p:txBody>
          <a:bodyPr/>
          <a:lstStyle/>
          <a:p>
            <a:r>
              <a:rPr lang="nl-NL" b="1" dirty="0"/>
              <a:t>September 2022</a:t>
            </a:r>
          </a:p>
        </p:txBody>
      </p:sp>
      <p:sp>
        <p:nvSpPr>
          <p:cNvPr id="3" name="Tijdelijke aanduiding voor inhoud 2">
            <a:extLst>
              <a:ext uri="{FF2B5EF4-FFF2-40B4-BE49-F238E27FC236}">
                <a16:creationId xmlns:a16="http://schemas.microsoft.com/office/drawing/2014/main" id="{BBC173FD-72E2-46AA-8DE2-28BAB78563C8}"/>
              </a:ext>
            </a:extLst>
          </p:cNvPr>
          <p:cNvSpPr>
            <a:spLocks noGrp="1"/>
          </p:cNvSpPr>
          <p:nvPr>
            <p:ph sz="half" idx="1"/>
          </p:nvPr>
        </p:nvSpPr>
        <p:spPr>
          <a:xfrm>
            <a:off x="457200" y="1600200"/>
            <a:ext cx="8229600" cy="5141168"/>
          </a:xfrm>
        </p:spPr>
        <p:txBody>
          <a:bodyPr/>
          <a:lstStyle/>
          <a:p>
            <a:pPr marL="0" indent="0">
              <a:buNone/>
            </a:pPr>
            <a:r>
              <a:rPr lang="nl-NL" dirty="0"/>
              <a:t>  04 september medewerking Metanoya</a:t>
            </a:r>
          </a:p>
          <a:p>
            <a:pPr marL="0" indent="0">
              <a:buNone/>
            </a:pPr>
            <a:r>
              <a:rPr lang="nl-NL" dirty="0"/>
              <a:t>  18 september </a:t>
            </a:r>
            <a:r>
              <a:rPr lang="nl-NL" b="1" dirty="0"/>
              <a:t>Startzondag   </a:t>
            </a:r>
          </a:p>
        </p:txBody>
      </p:sp>
      <p:pic>
        <p:nvPicPr>
          <p:cNvPr id="8" name="Afbeelding 7">
            <a:extLst>
              <a:ext uri="{FF2B5EF4-FFF2-40B4-BE49-F238E27FC236}">
                <a16:creationId xmlns:a16="http://schemas.microsoft.com/office/drawing/2014/main" id="{88B4F8CC-7C44-79B8-5C42-A66DB2FD65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472" y="2708920"/>
            <a:ext cx="3843528" cy="2420112"/>
          </a:xfrm>
          <a:prstGeom prst="rect">
            <a:avLst/>
          </a:prstGeom>
        </p:spPr>
      </p:pic>
      <p:pic>
        <p:nvPicPr>
          <p:cNvPr id="1026" name="Picture 2">
            <a:extLst>
              <a:ext uri="{FF2B5EF4-FFF2-40B4-BE49-F238E27FC236}">
                <a16:creationId xmlns:a16="http://schemas.microsoft.com/office/drawing/2014/main" id="{ED320305-015C-35BF-80D4-E193B64CB9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3280" y="2158772"/>
            <a:ext cx="3429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186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D53696-03C5-ADED-C83E-7428618CFEED}"/>
              </a:ext>
            </a:extLst>
          </p:cNvPr>
          <p:cNvSpPr>
            <a:spLocks noGrp="1"/>
          </p:cNvSpPr>
          <p:nvPr>
            <p:ph type="title"/>
          </p:nvPr>
        </p:nvSpPr>
        <p:spPr>
          <a:xfrm>
            <a:off x="457200" y="274638"/>
            <a:ext cx="8229600" cy="418058"/>
          </a:xfrm>
        </p:spPr>
        <p:txBody>
          <a:bodyPr>
            <a:normAutofit fontScale="90000"/>
          </a:bodyPr>
          <a:lstStyle/>
          <a:p>
            <a:r>
              <a:rPr lang="nl-NL" dirty="0"/>
              <a:t>startzondag</a:t>
            </a:r>
          </a:p>
        </p:txBody>
      </p:sp>
      <p:pic>
        <p:nvPicPr>
          <p:cNvPr id="2050" name="Picture 2">
            <a:extLst>
              <a:ext uri="{FF2B5EF4-FFF2-40B4-BE49-F238E27FC236}">
                <a16:creationId xmlns:a16="http://schemas.microsoft.com/office/drawing/2014/main" id="{B86A1126-6CC5-4C24-6DDD-DE9CAFE03AD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40386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FD039492-1F2B-F36F-4C41-5CEF0D82A44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364088" y="841326"/>
            <a:ext cx="2415945" cy="33843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65BE5400-7317-5960-4677-810B7738D5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624" y="4437112"/>
            <a:ext cx="3528392" cy="231722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ABB4D91C-B044-912F-7868-E0638C5C94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4437111"/>
            <a:ext cx="3816424" cy="2302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91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859E00-7238-B1A8-6AAA-636FCA8C2764}"/>
              </a:ext>
            </a:extLst>
          </p:cNvPr>
          <p:cNvSpPr>
            <a:spLocks noGrp="1"/>
          </p:cNvSpPr>
          <p:nvPr>
            <p:ph type="title"/>
          </p:nvPr>
        </p:nvSpPr>
        <p:spPr/>
        <p:txBody>
          <a:bodyPr/>
          <a:lstStyle/>
          <a:p>
            <a:r>
              <a:rPr lang="nl-NL" dirty="0"/>
              <a:t>startzondag</a:t>
            </a:r>
          </a:p>
        </p:txBody>
      </p:sp>
      <p:pic>
        <p:nvPicPr>
          <p:cNvPr id="3073" name="Picture 1">
            <a:extLst>
              <a:ext uri="{FF2B5EF4-FFF2-40B4-BE49-F238E27FC236}">
                <a16:creationId xmlns:a16="http://schemas.microsoft.com/office/drawing/2014/main" id="{FBE32D26-4088-B1E8-E2A7-A24CB876ED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17638"/>
            <a:ext cx="3384376" cy="237286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64B2D4A3-051F-B510-C67D-5257057DF52F}"/>
              </a:ext>
            </a:extLst>
          </p:cNvPr>
          <p:cNvSpPr>
            <a:spLocks noChangeArrowheads="1"/>
          </p:cNvSpPr>
          <p:nvPr/>
        </p:nvSpPr>
        <p:spPr bwMode="auto">
          <a:xfrm>
            <a:off x="457200" y="1184249"/>
            <a:ext cx="5076564" cy="466778"/>
          </a:xfrm>
          <a:prstGeom prst="rect">
            <a:avLst/>
          </a:prstGeom>
          <a:solidFill>
            <a:srgbClr val="EE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5078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900" b="0" i="0" u="none" strike="noStrike" cap="none" normalizeH="0" baseline="0">
                <a:ln>
                  <a:noFill/>
                </a:ln>
                <a:solidFill>
                  <a:srgbClr val="777777"/>
                </a:solidFill>
                <a:effectLst/>
                <a:latin typeface="Open Sans" panose="020B0606030504020204" pitchFamily="34" charset="0"/>
                <a:cs typeface="Open Sans" panose="020B0606030504020204" pitchFamily="34"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076" name="Picture 4">
            <a:extLst>
              <a:ext uri="{FF2B5EF4-FFF2-40B4-BE49-F238E27FC236}">
                <a16:creationId xmlns:a16="http://schemas.microsoft.com/office/drawing/2014/main" id="{AB092B0C-DE30-E279-695F-4EA5948AA80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50304" y="1217394"/>
            <a:ext cx="40386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DCD517C4-1649-CB87-5D4D-56CC9FBC80B4}"/>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457200" y="4023893"/>
            <a:ext cx="3610744" cy="238241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26846A06-59DA-E1B4-FA50-0D4C92F5F0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6672" y="4437112"/>
            <a:ext cx="3539744"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529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144D56-AF73-1E3A-CDC6-B6B0659A1D0D}"/>
              </a:ext>
            </a:extLst>
          </p:cNvPr>
          <p:cNvSpPr>
            <a:spLocks noGrp="1"/>
          </p:cNvSpPr>
          <p:nvPr>
            <p:ph type="title"/>
          </p:nvPr>
        </p:nvSpPr>
        <p:spPr/>
        <p:txBody>
          <a:bodyPr/>
          <a:lstStyle/>
          <a:p>
            <a:r>
              <a:rPr lang="nl-NL" dirty="0"/>
              <a:t>startzondag</a:t>
            </a:r>
          </a:p>
        </p:txBody>
      </p:sp>
      <p:pic>
        <p:nvPicPr>
          <p:cNvPr id="4098" name="Picture 2">
            <a:extLst>
              <a:ext uri="{FF2B5EF4-FFF2-40B4-BE49-F238E27FC236}">
                <a16:creationId xmlns:a16="http://schemas.microsoft.com/office/drawing/2014/main" id="{5BF66A4E-CD4E-E567-9161-2D840C50DB9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124744"/>
            <a:ext cx="40386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DD588B0A-614F-661D-E36D-555A22BE763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60032" y="1153603"/>
            <a:ext cx="40386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D18B5EC1-1558-75D5-D588-C20DBD2482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4365104"/>
            <a:ext cx="1728192" cy="241176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F49FE283-D227-0E41-F65B-0D5B7D1104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6" y="4365104"/>
            <a:ext cx="4799856" cy="241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386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E30CD3-BA2A-6AE4-AD0B-02C5C48161BF}"/>
              </a:ext>
            </a:extLst>
          </p:cNvPr>
          <p:cNvSpPr>
            <a:spLocks noGrp="1"/>
          </p:cNvSpPr>
          <p:nvPr>
            <p:ph type="title"/>
          </p:nvPr>
        </p:nvSpPr>
        <p:spPr/>
        <p:txBody>
          <a:bodyPr/>
          <a:lstStyle/>
          <a:p>
            <a:r>
              <a:rPr lang="nl-NL" dirty="0"/>
              <a:t>startzondag</a:t>
            </a:r>
          </a:p>
        </p:txBody>
      </p:sp>
      <p:pic>
        <p:nvPicPr>
          <p:cNvPr id="5122" name="Picture 2">
            <a:extLst>
              <a:ext uri="{FF2B5EF4-FFF2-40B4-BE49-F238E27FC236}">
                <a16:creationId xmlns:a16="http://schemas.microsoft.com/office/drawing/2014/main" id="{33A13CE3-5467-85C5-35BF-5ED2A0B5B3D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95536" y="1196752"/>
            <a:ext cx="40386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B594634D-8042-CB6D-B5C4-24ACD1A1FAC5}"/>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146316" y="692697"/>
            <a:ext cx="2592288" cy="353300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F5A43CFE-3F2B-A3A4-769F-90538EA6F1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4365104"/>
            <a:ext cx="1728192" cy="233975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E2FBF7F6-C873-8C8D-4B68-D1F4091830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9784" y="4365104"/>
            <a:ext cx="4038600" cy="2339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526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2FE5E8-3285-3608-65A2-A3B0457B5F89}"/>
              </a:ext>
            </a:extLst>
          </p:cNvPr>
          <p:cNvSpPr>
            <a:spLocks noGrp="1"/>
          </p:cNvSpPr>
          <p:nvPr>
            <p:ph type="title"/>
          </p:nvPr>
        </p:nvSpPr>
        <p:spPr/>
        <p:txBody>
          <a:bodyPr/>
          <a:lstStyle/>
          <a:p>
            <a:r>
              <a:rPr lang="nl-NL" dirty="0"/>
              <a:t>De energiecrisis</a:t>
            </a:r>
          </a:p>
        </p:txBody>
      </p:sp>
      <p:sp>
        <p:nvSpPr>
          <p:cNvPr id="6" name="Tijdelijke aanduiding voor inhoud 3">
            <a:extLst>
              <a:ext uri="{FF2B5EF4-FFF2-40B4-BE49-F238E27FC236}">
                <a16:creationId xmlns:a16="http://schemas.microsoft.com/office/drawing/2014/main" id="{5CFB6C7C-5556-3CAA-9D7C-128D1863915D}"/>
              </a:ext>
            </a:extLst>
          </p:cNvPr>
          <p:cNvSpPr>
            <a:spLocks noGrp="1"/>
          </p:cNvSpPr>
          <p:nvPr>
            <p:ph sz="half" idx="1"/>
          </p:nvPr>
        </p:nvSpPr>
        <p:spPr>
          <a:xfrm>
            <a:off x="611560" y="1700808"/>
            <a:ext cx="8147050" cy="4525963"/>
          </a:xfrm>
        </p:spPr>
        <p:txBody>
          <a:bodyPr>
            <a:normAutofit fontScale="55000" lnSpcReduction="20000"/>
          </a:bodyPr>
          <a:lstStyle/>
          <a:p>
            <a:pPr marL="0" indent="0">
              <a:buNone/>
            </a:pPr>
            <a:r>
              <a:rPr lang="nl-NL" b="1" dirty="0"/>
              <a:t>Raadpraat.</a:t>
            </a:r>
          </a:p>
          <a:p>
            <a:pPr marL="0" indent="0">
              <a:buNone/>
            </a:pPr>
            <a:r>
              <a:rPr lang="nl-NL" b="1" dirty="0"/>
              <a:t> Toen we ruim 2 jaar geleden met elkaar besloten om de muur tussen hal en kerkzaal te verwijderen en er een schuifwand voor in de plaats te maken, hadden we geen idee hoe goed we de daaropvolgende jaren gebruik van de ruimte zouden moeten maken. Wij hadden toen eigenlijk alleen het plan om voor bijzondere diensten eenvoudig meer ruimte te kunnen creëren. In de coronaperiode kwam dit heel goed uit en hadden we voldoende ruimte om de 1,5 meter aan te houden. Nu we min of meer in de post coronaperiode zitten, willen we toch weer meer gebruik maken van deze schuifdeuren en ze op de “gewone’’ zondagen weer geheel of gedeeltelijk sluiten. Dit om 2 redenen. We kunnen, net als 2 jaar geleden de bezoekers van de zondagmorgendiensten weer normaal een plaats geven in de kerkzaal. Alleen omdat we de ruimte in de hal nog steeds openlaten, gaan er ook nog veel bezoekers ver achter in de kerk een plekje zoeken. Het gevolg is dat we de voorste rijen leeg laten. Dat is jammer. We willen dus de achterste rijen in de zaal iets naar voren schuiven zodat we de mogelijkheid hebben om de schuifdeuren weer helemaal of voor een deel te sluiten. Dit zal ook een heel positief effect hebben op ons energie verbruik. En daar zullen we echt rekening mee moeten gaan houden. De energienota voor onze gemeente zal een enorme kostenpost worden. We gaan de herfst- en winterperiode straks weer in en we zullen er allemaal rekening mee moeten houden, dat we wat zuiniger om moeten springen met de energie. Hou er rekening mee dat de temperatuur in de kerk wat lager zal zijn dan we gewend waren. Om de energiekosten nog iets meer te drukken, is het misschien ook het overwegen waard om kleinere vergaderingen of bijeenkomsten van kleinere groepjes niet meer in een zaal in de kerk te houden, maar bij iemand thuis. Zeker als straks de winterperiode weer aanbreekt. Alle beetjes helpen. </a:t>
            </a:r>
          </a:p>
        </p:txBody>
      </p:sp>
    </p:spTree>
    <p:extLst>
      <p:ext uri="{BB962C8B-B14F-4D97-AF65-F5344CB8AC3E}">
        <p14:creationId xmlns:p14="http://schemas.microsoft.com/office/powerpoint/2010/main" val="725639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0BCD96-8514-4890-89DD-5C943C8418A3}"/>
              </a:ext>
            </a:extLst>
          </p:cNvPr>
          <p:cNvSpPr>
            <a:spLocks noGrp="1"/>
          </p:cNvSpPr>
          <p:nvPr>
            <p:ph type="title"/>
          </p:nvPr>
        </p:nvSpPr>
        <p:spPr/>
        <p:txBody>
          <a:bodyPr/>
          <a:lstStyle/>
          <a:p>
            <a:r>
              <a:rPr lang="nl-NL" b="1" dirty="0"/>
              <a:t>Oktober 2022</a:t>
            </a:r>
          </a:p>
        </p:txBody>
      </p:sp>
      <p:sp>
        <p:nvSpPr>
          <p:cNvPr id="3" name="Tijdelijke aanduiding voor inhoud 2">
            <a:extLst>
              <a:ext uri="{FF2B5EF4-FFF2-40B4-BE49-F238E27FC236}">
                <a16:creationId xmlns:a16="http://schemas.microsoft.com/office/drawing/2014/main" id="{6E64C1E5-CD29-4477-A3E0-620EBC7C37CF}"/>
              </a:ext>
            </a:extLst>
          </p:cNvPr>
          <p:cNvSpPr>
            <a:spLocks noGrp="1"/>
          </p:cNvSpPr>
          <p:nvPr>
            <p:ph sz="half" idx="1"/>
          </p:nvPr>
        </p:nvSpPr>
        <p:spPr>
          <a:xfrm>
            <a:off x="457200" y="1600200"/>
            <a:ext cx="8229600" cy="5069160"/>
          </a:xfrm>
        </p:spPr>
        <p:txBody>
          <a:bodyPr>
            <a:normAutofit/>
          </a:bodyPr>
          <a:lstStyle/>
          <a:p>
            <a:pPr marL="0" indent="0">
              <a:buNone/>
            </a:pPr>
            <a:r>
              <a:rPr lang="nl-NL" sz="3200" dirty="0"/>
              <a:t>  30 oktober  Doopdienst </a:t>
            </a:r>
            <a:r>
              <a:rPr lang="nl-NL" sz="3200" b="1" dirty="0"/>
              <a:t>Linda van Zwol</a:t>
            </a:r>
          </a:p>
        </p:txBody>
      </p:sp>
      <p:pic>
        <p:nvPicPr>
          <p:cNvPr id="6" name="Afbeelding 5">
            <a:extLst>
              <a:ext uri="{FF2B5EF4-FFF2-40B4-BE49-F238E27FC236}">
                <a16:creationId xmlns:a16="http://schemas.microsoft.com/office/drawing/2014/main" id="{B6DE613A-2B3B-B7F0-77C5-847F5D3EDA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2276872"/>
            <a:ext cx="4752528" cy="4176464"/>
          </a:xfrm>
          <a:prstGeom prst="rect">
            <a:avLst/>
          </a:prstGeom>
        </p:spPr>
      </p:pic>
    </p:spTree>
    <p:extLst>
      <p:ext uri="{BB962C8B-B14F-4D97-AF65-F5344CB8AC3E}">
        <p14:creationId xmlns:p14="http://schemas.microsoft.com/office/powerpoint/2010/main" val="2757612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27FD10-F03E-A127-474C-27646E7F6AF0}"/>
              </a:ext>
            </a:extLst>
          </p:cNvPr>
          <p:cNvSpPr>
            <a:spLocks noGrp="1"/>
          </p:cNvSpPr>
          <p:nvPr>
            <p:ph type="title"/>
          </p:nvPr>
        </p:nvSpPr>
        <p:spPr/>
        <p:txBody>
          <a:bodyPr/>
          <a:lstStyle/>
          <a:p>
            <a:r>
              <a:rPr lang="nl-NL" dirty="0"/>
              <a:t>Oktober 2022</a:t>
            </a:r>
          </a:p>
        </p:txBody>
      </p:sp>
      <p:sp>
        <p:nvSpPr>
          <p:cNvPr id="3" name="Tijdelijke aanduiding voor inhoud 2">
            <a:extLst>
              <a:ext uri="{FF2B5EF4-FFF2-40B4-BE49-F238E27FC236}">
                <a16:creationId xmlns:a16="http://schemas.microsoft.com/office/drawing/2014/main" id="{231C95DA-7AE2-736B-FB9A-01FD1377EB15}"/>
              </a:ext>
            </a:extLst>
          </p:cNvPr>
          <p:cNvSpPr>
            <a:spLocks noGrp="1"/>
          </p:cNvSpPr>
          <p:nvPr>
            <p:ph sz="half" idx="1"/>
          </p:nvPr>
        </p:nvSpPr>
        <p:spPr>
          <a:xfrm>
            <a:off x="457200" y="1124744"/>
            <a:ext cx="8291264" cy="5328592"/>
          </a:xfrm>
        </p:spPr>
        <p:txBody>
          <a:bodyPr/>
          <a:lstStyle/>
          <a:p>
            <a:pPr marL="0" indent="0">
              <a:buNone/>
            </a:pPr>
            <a:r>
              <a:rPr lang="nl-NL" dirty="0"/>
              <a:t>10 oktober 40-jarig dienstverband ds. Fred Smit</a:t>
            </a:r>
          </a:p>
          <a:p>
            <a:pPr marL="0" indent="0">
              <a:buNone/>
            </a:pPr>
            <a:r>
              <a:rPr lang="nl-NL" sz="2400" dirty="0"/>
              <a:t>Zondag 16 oktober in het midden van de gemeente gevierd</a:t>
            </a:r>
            <a:r>
              <a:rPr lang="nl-NL" dirty="0"/>
              <a:t>.</a:t>
            </a:r>
          </a:p>
          <a:p>
            <a:pPr marL="0" indent="0">
              <a:buNone/>
            </a:pPr>
            <a:endParaRPr lang="nl-NL" dirty="0"/>
          </a:p>
        </p:txBody>
      </p:sp>
      <p:pic>
        <p:nvPicPr>
          <p:cNvPr id="6" name="Afbeelding 5">
            <a:extLst>
              <a:ext uri="{FF2B5EF4-FFF2-40B4-BE49-F238E27FC236}">
                <a16:creationId xmlns:a16="http://schemas.microsoft.com/office/drawing/2014/main" id="{307DA7E3-3E37-F299-DC41-515DF59F3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363861"/>
            <a:ext cx="2458616" cy="1569195"/>
          </a:xfrm>
          <a:prstGeom prst="rect">
            <a:avLst/>
          </a:prstGeom>
        </p:spPr>
      </p:pic>
      <p:pic>
        <p:nvPicPr>
          <p:cNvPr id="8" name="Afbeelding 7">
            <a:extLst>
              <a:ext uri="{FF2B5EF4-FFF2-40B4-BE49-F238E27FC236}">
                <a16:creationId xmlns:a16="http://schemas.microsoft.com/office/drawing/2014/main" id="{5E0FDDD5-17D2-859F-87C9-41D32C933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3131840"/>
            <a:ext cx="3672408" cy="3321496"/>
          </a:xfrm>
          <a:prstGeom prst="rect">
            <a:avLst/>
          </a:prstGeom>
        </p:spPr>
      </p:pic>
      <p:pic>
        <p:nvPicPr>
          <p:cNvPr id="10" name="Afbeelding 9">
            <a:extLst>
              <a:ext uri="{FF2B5EF4-FFF2-40B4-BE49-F238E27FC236}">
                <a16:creationId xmlns:a16="http://schemas.microsoft.com/office/drawing/2014/main" id="{90789AEB-EC0B-AADD-7DA3-6A77589554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4154266"/>
            <a:ext cx="4067944" cy="2434282"/>
          </a:xfrm>
          <a:prstGeom prst="rect">
            <a:avLst/>
          </a:prstGeom>
        </p:spPr>
      </p:pic>
    </p:spTree>
    <p:extLst>
      <p:ext uri="{BB962C8B-B14F-4D97-AF65-F5344CB8AC3E}">
        <p14:creationId xmlns:p14="http://schemas.microsoft.com/office/powerpoint/2010/main" val="1890856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Wie gingen er voor in de dienst:</a:t>
            </a:r>
          </a:p>
        </p:txBody>
      </p:sp>
      <p:sp>
        <p:nvSpPr>
          <p:cNvPr id="3" name="Tijdelijke aanduiding voor inhoud 2"/>
          <p:cNvSpPr>
            <a:spLocks noGrp="1"/>
          </p:cNvSpPr>
          <p:nvPr>
            <p:ph sz="half" idx="2"/>
          </p:nvPr>
        </p:nvSpPr>
        <p:spPr>
          <a:xfrm>
            <a:off x="1259632" y="1556792"/>
            <a:ext cx="7056784" cy="4608512"/>
          </a:xfrm>
        </p:spPr>
        <p:txBody>
          <a:bodyPr>
            <a:normAutofit/>
          </a:bodyPr>
          <a:lstStyle/>
          <a:p>
            <a:pPr marL="0" indent="0">
              <a:buNone/>
            </a:pPr>
            <a:r>
              <a:rPr lang="nl-NL" b="1" dirty="0"/>
              <a:t>Ds. Fred Smit</a:t>
            </a:r>
          </a:p>
          <a:p>
            <a:pPr marL="0" indent="0">
              <a:buNone/>
            </a:pPr>
            <a:r>
              <a:rPr lang="nl-NL" sz="2300" b="1" u="sng" dirty="0"/>
              <a:t>Gastsprekers: </a:t>
            </a:r>
          </a:p>
          <a:p>
            <a:pPr marL="0" indent="0">
              <a:buNone/>
            </a:pPr>
            <a:r>
              <a:rPr lang="nl-NL" sz="1800" b="1" dirty="0"/>
              <a:t>Maurits Luth</a:t>
            </a:r>
          </a:p>
          <a:p>
            <a:pPr marL="0" indent="0">
              <a:buNone/>
            </a:pPr>
            <a:r>
              <a:rPr lang="nl-NL" sz="1800" b="1" dirty="0"/>
              <a:t>David Sies</a:t>
            </a:r>
          </a:p>
          <a:p>
            <a:pPr marL="0" indent="0">
              <a:buNone/>
            </a:pPr>
            <a:r>
              <a:rPr lang="nl-NL" sz="1800" b="1" dirty="0"/>
              <a:t>Richard Klein</a:t>
            </a:r>
          </a:p>
          <a:p>
            <a:pPr marL="0" indent="0">
              <a:buNone/>
            </a:pPr>
            <a:r>
              <a:rPr lang="nl-NL" sz="1800" b="1" dirty="0"/>
              <a:t>Henk Wieringa</a:t>
            </a:r>
          </a:p>
          <a:p>
            <a:pPr marL="0" indent="0">
              <a:buNone/>
            </a:pPr>
            <a:r>
              <a:rPr lang="nl-NL" sz="1800" b="1" dirty="0"/>
              <a:t>Bert van Drogen</a:t>
            </a:r>
          </a:p>
          <a:p>
            <a:pPr marL="0" indent="0">
              <a:buNone/>
            </a:pPr>
            <a:endParaRPr lang="nl-NL" sz="1800" b="1" dirty="0"/>
          </a:p>
          <a:p>
            <a:pPr marL="0" indent="0">
              <a:buNone/>
            </a:pPr>
            <a:r>
              <a:rPr lang="nl-NL" sz="1800" b="1" dirty="0"/>
              <a:t>De band Metanoya ( 2 x ) begeleiding dienst.</a:t>
            </a:r>
          </a:p>
          <a:p>
            <a:pPr marL="0" indent="0">
              <a:buNone/>
            </a:pPr>
            <a:endParaRPr lang="nl-NL" sz="1800" b="1" dirty="0"/>
          </a:p>
          <a:p>
            <a:pPr marL="0" indent="0">
              <a:buNone/>
            </a:pPr>
            <a:endParaRPr lang="nl-NL" sz="1800" b="1" dirty="0"/>
          </a:p>
          <a:p>
            <a:pPr marL="0" indent="0">
              <a:buNone/>
            </a:pPr>
            <a:endParaRPr lang="nl-NL" b="1" dirty="0"/>
          </a:p>
          <a:p>
            <a:pPr marL="0" indent="0">
              <a:buNone/>
            </a:pPr>
            <a:endParaRPr lang="nl-NL" b="1" dirty="0"/>
          </a:p>
        </p:txBody>
      </p:sp>
      <p:pic>
        <p:nvPicPr>
          <p:cNvPr id="6" name="Afbeelding 5">
            <a:extLst>
              <a:ext uri="{FF2B5EF4-FFF2-40B4-BE49-F238E27FC236}">
                <a16:creationId xmlns:a16="http://schemas.microsoft.com/office/drawing/2014/main" id="{1F913CFF-161A-89FB-0A47-0402D8A3A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1124744"/>
            <a:ext cx="2376264" cy="3456384"/>
          </a:xfrm>
          <a:prstGeom prst="rect">
            <a:avLst/>
          </a:prstGeom>
        </p:spPr>
      </p:pic>
      <p:pic>
        <p:nvPicPr>
          <p:cNvPr id="8" name="Afbeelding 7">
            <a:extLst>
              <a:ext uri="{FF2B5EF4-FFF2-40B4-BE49-F238E27FC236}">
                <a16:creationId xmlns:a16="http://schemas.microsoft.com/office/drawing/2014/main" id="{5B8CBB9F-63CE-7FFC-D6E4-2538398A48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9328" y="5013176"/>
            <a:ext cx="2962672" cy="1440160"/>
          </a:xfrm>
          <a:prstGeom prst="rect">
            <a:avLst/>
          </a:prstGeom>
        </p:spPr>
      </p:pic>
    </p:spTree>
    <p:extLst>
      <p:ext uri="{BB962C8B-B14F-4D97-AF65-F5344CB8AC3E}">
        <p14:creationId xmlns:p14="http://schemas.microsoft.com/office/powerpoint/2010/main" val="2500161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394199-743D-CDE2-7448-6403B236117A}"/>
              </a:ext>
            </a:extLst>
          </p:cNvPr>
          <p:cNvSpPr>
            <a:spLocks noGrp="1"/>
          </p:cNvSpPr>
          <p:nvPr>
            <p:ph type="title"/>
          </p:nvPr>
        </p:nvSpPr>
        <p:spPr/>
        <p:txBody>
          <a:bodyPr/>
          <a:lstStyle/>
          <a:p>
            <a:r>
              <a:rPr lang="nl-NL" dirty="0"/>
              <a:t>Oktober 2022</a:t>
            </a:r>
          </a:p>
        </p:txBody>
      </p:sp>
      <p:pic>
        <p:nvPicPr>
          <p:cNvPr id="6" name="Tijdelijke aanduiding voor inhoud 5">
            <a:extLst>
              <a:ext uri="{FF2B5EF4-FFF2-40B4-BE49-F238E27FC236}">
                <a16:creationId xmlns:a16="http://schemas.microsoft.com/office/drawing/2014/main" id="{10361167-D25C-AB2A-60F5-99898A2CE93B}"/>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9512" y="1124744"/>
            <a:ext cx="2808312" cy="3384376"/>
          </a:xfrm>
        </p:spPr>
      </p:pic>
      <p:pic>
        <p:nvPicPr>
          <p:cNvPr id="4" name="Afbeelding 3">
            <a:extLst>
              <a:ext uri="{FF2B5EF4-FFF2-40B4-BE49-F238E27FC236}">
                <a16:creationId xmlns:a16="http://schemas.microsoft.com/office/drawing/2014/main" id="{010CD78D-2476-9803-3761-B1997F94C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8698" y="2924944"/>
            <a:ext cx="5554960" cy="3744416"/>
          </a:xfrm>
          <a:prstGeom prst="rect">
            <a:avLst/>
          </a:prstGeom>
        </p:spPr>
      </p:pic>
    </p:spTree>
    <p:extLst>
      <p:ext uri="{BB962C8B-B14F-4D97-AF65-F5344CB8AC3E}">
        <p14:creationId xmlns:p14="http://schemas.microsoft.com/office/powerpoint/2010/main" val="3241850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E4F31E-5E65-8AE9-1E0D-2DFDA9DE9598}"/>
              </a:ext>
            </a:extLst>
          </p:cNvPr>
          <p:cNvSpPr>
            <a:spLocks noGrp="1"/>
          </p:cNvSpPr>
          <p:nvPr>
            <p:ph type="title"/>
          </p:nvPr>
        </p:nvSpPr>
        <p:spPr/>
        <p:txBody>
          <a:bodyPr/>
          <a:lstStyle/>
          <a:p>
            <a:r>
              <a:rPr lang="nl-NL" dirty="0"/>
              <a:t>Oktober 2022</a:t>
            </a:r>
          </a:p>
        </p:txBody>
      </p:sp>
      <p:pic>
        <p:nvPicPr>
          <p:cNvPr id="3074" name="Picture 2" descr="Kan een afbeelding zijn van 2 mensen, kind en de tekst 'PARTYKIDS 18 en 19 oktober van 10.00 tot 12.00 uur Thema: STA OP EN SCHITTER! Kinderbinso Timmeren 19 oktober 19.00 -20.00 uur Knutselen Schminken Pannenkoeken bakken Dansen zingen Baptisten Gemeente &quot;Het Kruispunt&quot; De Wilgen 9502 BX STADSKANAAL'">
            <a:extLst>
              <a:ext uri="{FF2B5EF4-FFF2-40B4-BE49-F238E27FC236}">
                <a16:creationId xmlns:a16="http://schemas.microsoft.com/office/drawing/2014/main" id="{D588302A-C83C-2555-EC63-286C3B921CFE}"/>
              </a:ext>
            </a:extLst>
          </p:cNvPr>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696701" y="1268412"/>
            <a:ext cx="3750598" cy="5400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35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75F827-3A63-E626-E581-053D62910574}"/>
              </a:ext>
            </a:extLst>
          </p:cNvPr>
          <p:cNvSpPr>
            <a:spLocks noGrp="1"/>
          </p:cNvSpPr>
          <p:nvPr>
            <p:ph type="title"/>
          </p:nvPr>
        </p:nvSpPr>
        <p:spPr/>
        <p:txBody>
          <a:bodyPr/>
          <a:lstStyle/>
          <a:p>
            <a:r>
              <a:rPr lang="nl-NL" dirty="0"/>
              <a:t>Oktober 2022</a:t>
            </a:r>
          </a:p>
        </p:txBody>
      </p:sp>
      <p:sp>
        <p:nvSpPr>
          <p:cNvPr id="3" name="Tijdelijke aanduiding voor inhoud 2">
            <a:extLst>
              <a:ext uri="{FF2B5EF4-FFF2-40B4-BE49-F238E27FC236}">
                <a16:creationId xmlns:a16="http://schemas.microsoft.com/office/drawing/2014/main" id="{BF34FF22-26C8-B8CA-E0B4-2185CC3D6A2C}"/>
              </a:ext>
            </a:extLst>
          </p:cNvPr>
          <p:cNvSpPr>
            <a:spLocks noGrp="1"/>
          </p:cNvSpPr>
          <p:nvPr>
            <p:ph sz="half" idx="1"/>
          </p:nvPr>
        </p:nvSpPr>
        <p:spPr>
          <a:xfrm>
            <a:off x="457200" y="1196752"/>
            <a:ext cx="8363272" cy="5472608"/>
          </a:xfrm>
        </p:spPr>
        <p:txBody>
          <a:bodyPr/>
          <a:lstStyle/>
          <a:p>
            <a:pPr marL="0" indent="0">
              <a:buNone/>
            </a:pPr>
            <a:r>
              <a:rPr lang="nl-NL" dirty="0"/>
              <a:t>18 en 19 okt.                  </a:t>
            </a:r>
            <a:r>
              <a:rPr lang="nl-NL" b="1" dirty="0"/>
              <a:t>Party Kids</a:t>
            </a:r>
          </a:p>
        </p:txBody>
      </p:sp>
      <p:pic>
        <p:nvPicPr>
          <p:cNvPr id="1026" name="Picture 2" descr="Kan een afbeelding zijn van 2 mensen, staande mensen en binnen">
            <a:extLst>
              <a:ext uri="{FF2B5EF4-FFF2-40B4-BE49-F238E27FC236}">
                <a16:creationId xmlns:a16="http://schemas.microsoft.com/office/drawing/2014/main" id="{3E98A3B1-E584-6494-88FF-677C33586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700808"/>
            <a:ext cx="3240360" cy="2700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an een afbeelding zijn van 2 mensen en binnen">
            <a:extLst>
              <a:ext uri="{FF2B5EF4-FFF2-40B4-BE49-F238E27FC236}">
                <a16:creationId xmlns:a16="http://schemas.microsoft.com/office/drawing/2014/main" id="{284CA4D9-FD10-F7E6-D8CE-A29583A843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7560" y="1700808"/>
            <a:ext cx="5122912" cy="39604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an een afbeelding zijn van 3 mensen, kind, staande mensen, binnen en de tekst 'SOI IS ER KIN KOSTEN: 1,50 EURO/PAKKETJE VAN 3 LOTEN K'">
            <a:extLst>
              <a:ext uri="{FF2B5EF4-FFF2-40B4-BE49-F238E27FC236}">
                <a16:creationId xmlns:a16="http://schemas.microsoft.com/office/drawing/2014/main" id="{3CA26065-8305-E170-1819-571D35A00B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4509120"/>
            <a:ext cx="144016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833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29B167-F25D-CA08-728A-4EDA5CE41295}"/>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13FFC226-C051-3BBF-7662-22F7F2824300}"/>
              </a:ext>
            </a:extLst>
          </p:cNvPr>
          <p:cNvSpPr>
            <a:spLocks noGrp="1"/>
          </p:cNvSpPr>
          <p:nvPr>
            <p:ph sz="half" idx="1"/>
          </p:nvPr>
        </p:nvSpPr>
        <p:spPr>
          <a:xfrm>
            <a:off x="179512" y="1439590"/>
            <a:ext cx="8306323" cy="5143772"/>
          </a:xfrm>
        </p:spPr>
        <p:txBody>
          <a:bodyPr>
            <a:normAutofit/>
          </a:bodyPr>
          <a:lstStyle/>
          <a:p>
            <a:pPr marL="0" indent="0">
              <a:buNone/>
            </a:pPr>
            <a:r>
              <a:rPr lang="nl-NL" dirty="0"/>
              <a:t>           07 november   Wereld Vrouwen Gebedsdag</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r>
              <a:rPr lang="nl-NL" dirty="0"/>
              <a:t>           11 nov. Algemene Ledenvergadering Unie – ABC          </a:t>
            </a:r>
          </a:p>
          <a:p>
            <a:pPr marL="0" indent="0">
              <a:buNone/>
            </a:pPr>
            <a:r>
              <a:rPr lang="nl-NL" dirty="0"/>
              <a:t>            te Veenendaal.</a:t>
            </a:r>
          </a:p>
        </p:txBody>
      </p:sp>
      <p:pic>
        <p:nvPicPr>
          <p:cNvPr id="5" name="Picture 2" descr="Kan een afbeelding zijn van een of meer mensen en de tekst 'Vandaag is het Baptisten vrouwen wereldgebedsdag. andaag komen over de hele wereld Baptisten vrouwen bij elkaar om te bidden. Thema is: &quot;leven vanuit overwinning&quot;. Wij vieren het vanavond om 19.30 in de Baptisten kerk het Kruispunt in Stadskanaal. Als je mee wilt bidden dan ben je vanavond van harte welkom.'">
            <a:extLst>
              <a:ext uri="{FF2B5EF4-FFF2-40B4-BE49-F238E27FC236}">
                <a16:creationId xmlns:a16="http://schemas.microsoft.com/office/drawing/2014/main" id="{D3F4E876-0ECD-4643-401A-6525E73ABE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1988840"/>
            <a:ext cx="2808312"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045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B5D39F-724B-4532-BC27-1C54E4567D56}"/>
              </a:ext>
            </a:extLst>
          </p:cNvPr>
          <p:cNvSpPr>
            <a:spLocks noGrp="1"/>
          </p:cNvSpPr>
          <p:nvPr>
            <p:ph type="title"/>
          </p:nvPr>
        </p:nvSpPr>
        <p:spPr/>
        <p:txBody>
          <a:bodyPr/>
          <a:lstStyle/>
          <a:p>
            <a:r>
              <a:rPr lang="nl-NL" b="1" dirty="0"/>
              <a:t>December 2022</a:t>
            </a:r>
          </a:p>
        </p:txBody>
      </p:sp>
      <p:sp>
        <p:nvSpPr>
          <p:cNvPr id="3" name="Tijdelijke aanduiding voor inhoud 2">
            <a:extLst>
              <a:ext uri="{FF2B5EF4-FFF2-40B4-BE49-F238E27FC236}">
                <a16:creationId xmlns:a16="http://schemas.microsoft.com/office/drawing/2014/main" id="{2545693D-3DE7-4931-9110-67C760D91F31}"/>
              </a:ext>
            </a:extLst>
          </p:cNvPr>
          <p:cNvSpPr>
            <a:spLocks noGrp="1"/>
          </p:cNvSpPr>
          <p:nvPr>
            <p:ph sz="half" idx="1"/>
          </p:nvPr>
        </p:nvSpPr>
        <p:spPr>
          <a:xfrm>
            <a:off x="457200" y="1600200"/>
            <a:ext cx="8075240" cy="5069160"/>
          </a:xfrm>
        </p:spPr>
        <p:txBody>
          <a:bodyPr/>
          <a:lstStyle/>
          <a:p>
            <a:pPr marL="0" indent="0">
              <a:buNone/>
            </a:pPr>
            <a:r>
              <a:rPr lang="nl-NL" dirty="0"/>
              <a:t>  01  Bevestiging en inzegening nieuw gekozen leden  </a:t>
            </a:r>
          </a:p>
          <a:p>
            <a:pPr marL="0" indent="0">
              <a:buNone/>
            </a:pPr>
            <a:r>
              <a:rPr lang="nl-NL" dirty="0"/>
              <a:t>         in de leiding van de gemeente  </a:t>
            </a:r>
          </a:p>
          <a:p>
            <a:pPr marL="0" indent="0">
              <a:buNone/>
            </a:pPr>
            <a:r>
              <a:rPr lang="nl-NL" dirty="0"/>
              <a:t>  04 dec doopdienst Martin en Marianne Zuidema</a:t>
            </a:r>
          </a:p>
          <a:p>
            <a:pPr marL="0" indent="0">
              <a:buNone/>
            </a:pPr>
            <a:endParaRPr lang="nl-NL" dirty="0"/>
          </a:p>
        </p:txBody>
      </p:sp>
      <p:pic>
        <p:nvPicPr>
          <p:cNvPr id="5" name="Afbeelding 4">
            <a:extLst>
              <a:ext uri="{FF2B5EF4-FFF2-40B4-BE49-F238E27FC236}">
                <a16:creationId xmlns:a16="http://schemas.microsoft.com/office/drawing/2014/main" id="{AF6B0764-2547-7297-F79A-525446C595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3047511"/>
            <a:ext cx="2304256" cy="3514402"/>
          </a:xfrm>
          <a:prstGeom prst="rect">
            <a:avLst/>
          </a:prstGeom>
        </p:spPr>
      </p:pic>
      <p:pic>
        <p:nvPicPr>
          <p:cNvPr id="7" name="Afbeelding 6">
            <a:extLst>
              <a:ext uri="{FF2B5EF4-FFF2-40B4-BE49-F238E27FC236}">
                <a16:creationId xmlns:a16="http://schemas.microsoft.com/office/drawing/2014/main" id="{79485C96-0159-B6CF-5239-774FC2A249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6286" y="3052446"/>
            <a:ext cx="2096470" cy="3514402"/>
          </a:xfrm>
          <a:prstGeom prst="rect">
            <a:avLst/>
          </a:prstGeom>
        </p:spPr>
      </p:pic>
      <p:pic>
        <p:nvPicPr>
          <p:cNvPr id="9" name="Afbeelding 8">
            <a:extLst>
              <a:ext uri="{FF2B5EF4-FFF2-40B4-BE49-F238E27FC236}">
                <a16:creationId xmlns:a16="http://schemas.microsoft.com/office/drawing/2014/main" id="{6D0C8BFA-35E7-95D4-9B88-01BF2CD898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1219" y="3789040"/>
            <a:ext cx="3024336" cy="1881159"/>
          </a:xfrm>
          <a:prstGeom prst="rect">
            <a:avLst/>
          </a:prstGeom>
        </p:spPr>
      </p:pic>
    </p:spTree>
    <p:extLst>
      <p:ext uri="{BB962C8B-B14F-4D97-AF65-F5344CB8AC3E}">
        <p14:creationId xmlns:p14="http://schemas.microsoft.com/office/powerpoint/2010/main" val="2283160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5B96CC-5C7C-6115-9F34-4562A1544AC0}"/>
              </a:ext>
            </a:extLst>
          </p:cNvPr>
          <p:cNvSpPr>
            <a:spLocks noGrp="1"/>
          </p:cNvSpPr>
          <p:nvPr>
            <p:ph type="title"/>
          </p:nvPr>
        </p:nvSpPr>
        <p:spPr/>
        <p:txBody>
          <a:bodyPr/>
          <a:lstStyle/>
          <a:p>
            <a:r>
              <a:rPr lang="nl-NL" dirty="0"/>
              <a:t>Gezinsdienst Pagedal 18 december</a:t>
            </a:r>
          </a:p>
        </p:txBody>
      </p:sp>
      <p:pic>
        <p:nvPicPr>
          <p:cNvPr id="1026" name="Picture 2" descr="Kan een afbeelding zijn van de tekst '18 DEC 10.30 UUR PAGEDAL GEZINSDIENST GOOI HET MAAR OP DE HOOP SPREKER: GERRIT VANVALEN EAANWEZIG GEZAMENUJK INITIATIEF EAPTISTENGEMEENTE NIEUW-BUINEN, BAPTISTENGEMEENTE STADSKANAALZUID EVANGELISOHE GEMEENTE STADSKANAAL PINKSTERGEMEENTE STADSKANAAL RESURREOTION HURCH STADSKANAAL'">
            <a:extLst>
              <a:ext uri="{FF2B5EF4-FFF2-40B4-BE49-F238E27FC236}">
                <a16:creationId xmlns:a16="http://schemas.microsoft.com/office/drawing/2014/main" id="{BA99A29F-74D9-A203-A57B-0F0C01D530F0}"/>
              </a:ext>
            </a:extLst>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426765"/>
            <a:ext cx="1656184" cy="24342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an een afbeelding zijn van 4 mensen, kind, staande mensen en binnen">
            <a:extLst>
              <a:ext uri="{FF2B5EF4-FFF2-40B4-BE49-F238E27FC236}">
                <a16:creationId xmlns:a16="http://schemas.microsoft.com/office/drawing/2014/main" id="{347BA3CB-FFFB-C17B-70AA-CD43C5091C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4365104"/>
            <a:ext cx="3024336"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an een afbeelding zijn van 10 mensen, staande mensen en binnen">
            <a:extLst>
              <a:ext uri="{FF2B5EF4-FFF2-40B4-BE49-F238E27FC236}">
                <a16:creationId xmlns:a16="http://schemas.microsoft.com/office/drawing/2014/main" id="{DBBBC147-009B-4CB9-E146-875EF35BF0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32" y="1196753"/>
            <a:ext cx="4032448" cy="26642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an een afbeelding zijn van een of meer mensen, staande mensen en binnen">
            <a:extLst>
              <a:ext uri="{FF2B5EF4-FFF2-40B4-BE49-F238E27FC236}">
                <a16:creationId xmlns:a16="http://schemas.microsoft.com/office/drawing/2014/main" id="{EA4B360F-49B8-65EF-8679-314D6EDF850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560" y="4041129"/>
            <a:ext cx="5050904" cy="2434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182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60508A-96ED-402A-8762-4FD344E0B9EA}"/>
              </a:ext>
            </a:extLst>
          </p:cNvPr>
          <p:cNvSpPr>
            <a:spLocks noGrp="1"/>
          </p:cNvSpPr>
          <p:nvPr>
            <p:ph type="title"/>
          </p:nvPr>
        </p:nvSpPr>
        <p:spPr/>
        <p:txBody>
          <a:bodyPr/>
          <a:lstStyle/>
          <a:p>
            <a:r>
              <a:rPr lang="nl-NL" b="1" dirty="0"/>
              <a:t>Kerst 2022</a:t>
            </a:r>
          </a:p>
        </p:txBody>
      </p:sp>
      <p:sp>
        <p:nvSpPr>
          <p:cNvPr id="3" name="Tijdelijke aanduiding voor inhoud 2">
            <a:extLst>
              <a:ext uri="{FF2B5EF4-FFF2-40B4-BE49-F238E27FC236}">
                <a16:creationId xmlns:a16="http://schemas.microsoft.com/office/drawing/2014/main" id="{4BEBF961-7B96-4F06-8496-A2BF0F8639CD}"/>
              </a:ext>
            </a:extLst>
          </p:cNvPr>
          <p:cNvSpPr>
            <a:spLocks noGrp="1"/>
          </p:cNvSpPr>
          <p:nvPr>
            <p:ph sz="half" idx="1"/>
          </p:nvPr>
        </p:nvSpPr>
        <p:spPr>
          <a:xfrm>
            <a:off x="1218832" y="2049874"/>
            <a:ext cx="7067806" cy="3755389"/>
          </a:xfrm>
        </p:spPr>
        <p:txBody>
          <a:bodyPr/>
          <a:lstStyle/>
          <a:p>
            <a:pPr marL="0" indent="0">
              <a:buNone/>
            </a:pPr>
            <a:r>
              <a:rPr lang="nl-NL" dirty="0"/>
              <a:t>   </a:t>
            </a:r>
          </a:p>
        </p:txBody>
      </p:sp>
      <p:pic>
        <p:nvPicPr>
          <p:cNvPr id="2050" name="Picture 2" descr="Kan een afbeelding zijn van lucht en de tekst 'Kerstnachtdienst dienst EEN NIEUWE MORGEN 24 dec 21.30 uur Spreker: Ds. Fred Smit Baptisten Gemeente Stadskanaa Zuid'">
            <a:extLst>
              <a:ext uri="{FF2B5EF4-FFF2-40B4-BE49-F238E27FC236}">
                <a16:creationId xmlns:a16="http://schemas.microsoft.com/office/drawing/2014/main" id="{6BCF1E0F-21A8-2503-198B-66DFCD6B16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268759"/>
            <a:ext cx="8075240" cy="21602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A8D4F892-C84E-F40F-C14E-C06F99BBD6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627783"/>
            <a:ext cx="2381250" cy="15906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3A728CB-BFE8-E18D-10CD-F17A9D3CAF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4593" y="3861048"/>
            <a:ext cx="1581150" cy="2600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DC88F94-BBF4-91ED-1F16-36BC5791EF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936" y="3628223"/>
            <a:ext cx="2381250" cy="15906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3E84C22-574E-590F-7C49-FF11FE6CEC0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51720" y="5298773"/>
            <a:ext cx="3503014" cy="1410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2165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8E68E4-EE59-7A9F-C690-E6F46D2A8B6A}"/>
              </a:ext>
            </a:extLst>
          </p:cNvPr>
          <p:cNvSpPr>
            <a:spLocks noGrp="1"/>
          </p:cNvSpPr>
          <p:nvPr>
            <p:ph type="title"/>
          </p:nvPr>
        </p:nvSpPr>
        <p:spPr/>
        <p:txBody>
          <a:bodyPr/>
          <a:lstStyle/>
          <a:p>
            <a:r>
              <a:rPr lang="nl-NL" dirty="0"/>
              <a:t>Kerstmorgen 2022</a:t>
            </a:r>
          </a:p>
        </p:txBody>
      </p:sp>
      <p:sp>
        <p:nvSpPr>
          <p:cNvPr id="3" name="Tijdelijke aanduiding voor inhoud 2">
            <a:extLst>
              <a:ext uri="{FF2B5EF4-FFF2-40B4-BE49-F238E27FC236}">
                <a16:creationId xmlns:a16="http://schemas.microsoft.com/office/drawing/2014/main" id="{1FA44DD2-992C-C489-9A48-5FF13FE15607}"/>
              </a:ext>
            </a:extLst>
          </p:cNvPr>
          <p:cNvSpPr>
            <a:spLocks noGrp="1"/>
          </p:cNvSpPr>
          <p:nvPr>
            <p:ph sz="half" idx="1"/>
          </p:nvPr>
        </p:nvSpPr>
        <p:spPr>
          <a:xfrm>
            <a:off x="-1506861" y="958206"/>
            <a:ext cx="3892487" cy="4827302"/>
          </a:xfrm>
        </p:spPr>
        <p:txBody>
          <a:bodyPr/>
          <a:lstStyle/>
          <a:p>
            <a:pPr marL="0" indent="0">
              <a:buNone/>
            </a:pPr>
            <a:r>
              <a:rPr lang="nl-NL" dirty="0"/>
              <a:t> </a:t>
            </a:r>
          </a:p>
        </p:txBody>
      </p:sp>
      <p:pic>
        <p:nvPicPr>
          <p:cNvPr id="2050" name="Picture 2">
            <a:extLst>
              <a:ext uri="{FF2B5EF4-FFF2-40B4-BE49-F238E27FC236}">
                <a16:creationId xmlns:a16="http://schemas.microsoft.com/office/drawing/2014/main" id="{23359A7D-8121-A87B-E038-390888CFD8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417638"/>
            <a:ext cx="1702058" cy="24434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9568DA0F-91C0-BC8B-A10F-E5BCB0EFC8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409004"/>
            <a:ext cx="2381250" cy="15906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5CD9BFEC-6614-30B2-A2EF-5EAA4318DB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3709" y="1375711"/>
            <a:ext cx="1810544" cy="268878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91A822AC-6410-3C9E-2922-882613BE98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6291" y="3954236"/>
            <a:ext cx="1564332" cy="279350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6E5B0353-DEA2-B209-694E-B7582223E28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9821" y="4389469"/>
            <a:ext cx="2555776" cy="192303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4EF140E8-856C-FEDA-C32C-BECC6DEDA3A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09220" y="3202842"/>
            <a:ext cx="2182595" cy="3544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596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Samenkomsten en techniek</a:t>
            </a:r>
          </a:p>
        </p:txBody>
      </p:sp>
      <p:sp>
        <p:nvSpPr>
          <p:cNvPr id="3" name="Tijdelijke aanduiding voor inhoud 2"/>
          <p:cNvSpPr>
            <a:spLocks noGrp="1"/>
          </p:cNvSpPr>
          <p:nvPr>
            <p:ph idx="1"/>
          </p:nvPr>
        </p:nvSpPr>
        <p:spPr>
          <a:xfrm>
            <a:off x="611560" y="1628800"/>
            <a:ext cx="8229600" cy="4525963"/>
          </a:xfrm>
        </p:spPr>
        <p:txBody>
          <a:bodyPr>
            <a:normAutofit/>
          </a:bodyPr>
          <a:lstStyle/>
          <a:p>
            <a:pPr marL="0" indent="0">
              <a:buNone/>
            </a:pPr>
            <a:r>
              <a:rPr lang="nl-NL" dirty="0"/>
              <a:t>Muziek team</a:t>
            </a:r>
          </a:p>
          <a:p>
            <a:pPr marL="0" indent="0">
              <a:buNone/>
            </a:pPr>
            <a:r>
              <a:rPr lang="nl-NL" dirty="0"/>
              <a:t>Beamer team</a:t>
            </a:r>
          </a:p>
          <a:p>
            <a:pPr marL="0" indent="0">
              <a:buNone/>
            </a:pPr>
            <a:r>
              <a:rPr lang="nl-NL" dirty="0"/>
              <a:t>Geluid team</a:t>
            </a:r>
          </a:p>
          <a:p>
            <a:pPr marL="0" indent="0">
              <a:buNone/>
            </a:pPr>
            <a:r>
              <a:rPr lang="nl-NL" dirty="0"/>
              <a:t>Beeldteam</a:t>
            </a:r>
          </a:p>
          <a:p>
            <a:pPr marL="0" indent="0">
              <a:buNone/>
            </a:pPr>
            <a:r>
              <a:rPr lang="nl-NL" dirty="0"/>
              <a:t>Sprekerslijst en medewerking zondagmorgendiensten</a:t>
            </a:r>
          </a:p>
        </p:txBody>
      </p:sp>
      <p:pic>
        <p:nvPicPr>
          <p:cNvPr id="5" name="Afbeelding 4">
            <a:extLst>
              <a:ext uri="{FF2B5EF4-FFF2-40B4-BE49-F238E27FC236}">
                <a16:creationId xmlns:a16="http://schemas.microsoft.com/office/drawing/2014/main" id="{372F3A6A-902E-40DB-AE73-117287EA57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1268760"/>
            <a:ext cx="3528392" cy="2736304"/>
          </a:xfrm>
          <a:prstGeom prst="rect">
            <a:avLst/>
          </a:prstGeom>
        </p:spPr>
      </p:pic>
    </p:spTree>
    <p:extLst>
      <p:ext uri="{BB962C8B-B14F-4D97-AF65-F5344CB8AC3E}">
        <p14:creationId xmlns:p14="http://schemas.microsoft.com/office/powerpoint/2010/main" val="6680574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836712"/>
            <a:ext cx="4038600" cy="5289451"/>
          </a:xfrm>
        </p:spPr>
        <p:txBody>
          <a:bodyPr>
            <a:normAutofit/>
          </a:bodyPr>
          <a:lstStyle/>
          <a:p>
            <a:pPr marL="0" indent="0">
              <a:buNone/>
            </a:pPr>
            <a:r>
              <a:rPr lang="nl-NL" dirty="0"/>
              <a:t>Kids 4Life</a:t>
            </a:r>
          </a:p>
        </p:txBody>
      </p:sp>
      <p:sp>
        <p:nvSpPr>
          <p:cNvPr id="5" name="Tijdelijke aanduiding voor inhoud 4"/>
          <p:cNvSpPr>
            <a:spLocks noGrp="1"/>
          </p:cNvSpPr>
          <p:nvPr>
            <p:ph sz="half" idx="2"/>
          </p:nvPr>
        </p:nvSpPr>
        <p:spPr>
          <a:xfrm>
            <a:off x="4648200" y="332656"/>
            <a:ext cx="4038600" cy="6336704"/>
          </a:xfrm>
        </p:spPr>
        <p:txBody>
          <a:bodyPr>
            <a:normAutofit/>
          </a:bodyPr>
          <a:lstStyle/>
          <a:p>
            <a:pPr marL="0" indent="0">
              <a:buNone/>
            </a:pPr>
            <a:r>
              <a:rPr lang="nl-NL" b="1" dirty="0"/>
              <a:t>Jeugdwerk:</a:t>
            </a:r>
            <a:endParaRPr lang="nl-NL" dirty="0"/>
          </a:p>
          <a:p>
            <a:pPr marL="0" indent="0">
              <a:buNone/>
            </a:pPr>
            <a:r>
              <a:rPr lang="nl-NL" dirty="0"/>
              <a:t>Commissie jeugdwerk</a:t>
            </a:r>
          </a:p>
          <a:p>
            <a:pPr marL="0" indent="0">
              <a:buNone/>
            </a:pPr>
            <a:r>
              <a:rPr lang="nl-NL" dirty="0"/>
              <a:t>Kids2be</a:t>
            </a:r>
          </a:p>
          <a:p>
            <a:pPr marL="0" indent="0">
              <a:buNone/>
            </a:pPr>
            <a:r>
              <a:rPr lang="nl-NL" dirty="0"/>
              <a:t>Crea kids</a:t>
            </a:r>
          </a:p>
          <a:p>
            <a:pPr marL="0" indent="0">
              <a:buNone/>
            </a:pPr>
            <a:r>
              <a:rPr lang="nl-NL" dirty="0"/>
              <a:t>Amazing Kids &amp;Blessed Kids</a:t>
            </a:r>
          </a:p>
          <a:p>
            <a:pPr marL="0" indent="0">
              <a:buNone/>
            </a:pPr>
            <a:r>
              <a:rPr lang="nl-NL" dirty="0"/>
              <a:t>Summer kids</a:t>
            </a:r>
          </a:p>
          <a:p>
            <a:pPr marL="0" indent="0">
              <a:buNone/>
            </a:pPr>
            <a:r>
              <a:rPr lang="nl-NL" dirty="0"/>
              <a:t>Party Kids</a:t>
            </a:r>
          </a:p>
          <a:p>
            <a:pPr marL="0" indent="0">
              <a:buNone/>
            </a:pPr>
            <a:r>
              <a:rPr lang="nl-NL" dirty="0"/>
              <a:t>Teens4life</a:t>
            </a:r>
          </a:p>
          <a:p>
            <a:pPr marL="0" indent="0">
              <a:buNone/>
            </a:pPr>
            <a:r>
              <a:rPr lang="nl-NL" dirty="0"/>
              <a:t>Youth4life</a:t>
            </a:r>
          </a:p>
          <a:p>
            <a:pPr marL="0" indent="0">
              <a:buNone/>
            </a:pPr>
            <a:endParaRPr lang="nl-NL" sz="1600" dirty="0"/>
          </a:p>
          <a:p>
            <a:endParaRPr lang="nl-NL" dirty="0"/>
          </a:p>
        </p:txBody>
      </p:sp>
      <p:pic>
        <p:nvPicPr>
          <p:cNvPr id="4" name="Afbeelding 3">
            <a:extLst>
              <a:ext uri="{FF2B5EF4-FFF2-40B4-BE49-F238E27FC236}">
                <a16:creationId xmlns:a16="http://schemas.microsoft.com/office/drawing/2014/main" id="{2DA58E04-2559-4883-BD9B-611EC94C3B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772816"/>
            <a:ext cx="3672408" cy="2736304"/>
          </a:xfrm>
          <a:prstGeom prst="rect">
            <a:avLst/>
          </a:prstGeom>
        </p:spPr>
      </p:pic>
    </p:spTree>
    <p:extLst>
      <p:ext uri="{BB962C8B-B14F-4D97-AF65-F5344CB8AC3E}">
        <p14:creationId xmlns:p14="http://schemas.microsoft.com/office/powerpoint/2010/main" val="1774897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Vergadering leiding gemeente </a:t>
            </a:r>
          </a:p>
        </p:txBody>
      </p:sp>
      <p:sp>
        <p:nvSpPr>
          <p:cNvPr id="4" name="Tijdelijke aanduiding voor inhoud 3"/>
          <p:cNvSpPr>
            <a:spLocks noGrp="1"/>
          </p:cNvSpPr>
          <p:nvPr>
            <p:ph sz="half" idx="1"/>
          </p:nvPr>
        </p:nvSpPr>
        <p:spPr>
          <a:xfrm>
            <a:off x="457200" y="1600200"/>
            <a:ext cx="7499176" cy="2836912"/>
          </a:xfrm>
        </p:spPr>
        <p:txBody>
          <a:bodyPr>
            <a:noAutofit/>
          </a:bodyPr>
          <a:lstStyle/>
          <a:p>
            <a:pPr marL="0" indent="0">
              <a:buNone/>
            </a:pPr>
            <a:r>
              <a:rPr lang="nl-NL" sz="2000" b="1" dirty="0"/>
              <a:t>Bestuurlijk team 			7 x </a:t>
            </a:r>
          </a:p>
          <a:p>
            <a:pPr marL="0" indent="0">
              <a:buNone/>
            </a:pPr>
            <a:r>
              <a:rPr lang="nl-NL" sz="2000" b="1" dirty="0"/>
              <a:t>Pastoraal team 		  	6 x</a:t>
            </a:r>
          </a:p>
          <a:p>
            <a:pPr marL="0" indent="0">
              <a:buNone/>
            </a:pPr>
            <a:r>
              <a:rPr lang="nl-NL" sz="2000" b="1" dirty="0"/>
              <a:t>BT/ PT 				2 x (waarvan 1 online)	</a:t>
            </a:r>
          </a:p>
          <a:p>
            <a:pPr marL="0" indent="0">
              <a:buNone/>
            </a:pPr>
            <a:r>
              <a:rPr lang="nl-NL" sz="2000" b="1" dirty="0"/>
              <a:t>BT / PC	                                                3 x (waarvan enkele online)</a:t>
            </a:r>
          </a:p>
          <a:p>
            <a:pPr marL="0" indent="0">
              <a:buNone/>
            </a:pPr>
            <a:r>
              <a:rPr lang="nl-NL" sz="2000" b="1" dirty="0"/>
              <a:t>Gemeente vergadering 		21 April</a:t>
            </a:r>
          </a:p>
          <a:p>
            <a:pPr marL="0" indent="0">
              <a:buNone/>
            </a:pPr>
            <a:r>
              <a:rPr lang="nl-NL" sz="2000" b="1" dirty="0"/>
              <a:t>			                17 November</a:t>
            </a:r>
          </a:p>
          <a:p>
            <a:pPr marL="0" indent="0">
              <a:buNone/>
            </a:pPr>
            <a:r>
              <a:rPr lang="nl-NL" sz="2000" b="1" dirty="0"/>
              <a:t>Algemene Ledenvergadering Unie-ABC 11 nov. te Veenendaal</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869160"/>
            <a:ext cx="3384376" cy="1869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37598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nl-NL" b="1" dirty="0"/>
              <a:t>Verenigingen</a:t>
            </a:r>
            <a:endParaRPr lang="nl-NL" dirty="0"/>
          </a:p>
        </p:txBody>
      </p:sp>
      <p:sp>
        <p:nvSpPr>
          <p:cNvPr id="6" name="Tijdelijke aanduiding voor inhoud 5"/>
          <p:cNvSpPr>
            <a:spLocks noGrp="1"/>
          </p:cNvSpPr>
          <p:nvPr>
            <p:ph idx="1"/>
          </p:nvPr>
        </p:nvSpPr>
        <p:spPr>
          <a:xfrm>
            <a:off x="827584" y="1196752"/>
            <a:ext cx="8229600" cy="5001419"/>
          </a:xfrm>
        </p:spPr>
        <p:txBody>
          <a:bodyPr>
            <a:normAutofit/>
          </a:bodyPr>
          <a:lstStyle/>
          <a:p>
            <a:pPr marL="0" indent="0">
              <a:buNone/>
            </a:pPr>
            <a:r>
              <a:rPr lang="nl-NL" dirty="0"/>
              <a:t>Vrouwencontact</a:t>
            </a:r>
          </a:p>
          <a:p>
            <a:pPr marL="0" indent="0">
              <a:buNone/>
            </a:pPr>
            <a:r>
              <a:rPr lang="nl-NL" dirty="0"/>
              <a:t>Mannenvereniging</a:t>
            </a:r>
          </a:p>
          <a:p>
            <a:pPr marL="0" indent="0">
              <a:buNone/>
            </a:pPr>
            <a:r>
              <a:rPr lang="nl-NL" dirty="0"/>
              <a:t>50+ groep</a:t>
            </a:r>
          </a:p>
          <a:p>
            <a:pPr marL="0" indent="0">
              <a:buNone/>
            </a:pPr>
            <a:r>
              <a:rPr lang="nl-NL" dirty="0"/>
              <a:t>Commissie bijzondere diensten</a:t>
            </a:r>
          </a:p>
          <a:p>
            <a:pPr marL="0" indent="0">
              <a:buNone/>
            </a:pPr>
            <a:r>
              <a:rPr lang="nl-NL" dirty="0"/>
              <a:t>Eetclub </a:t>
            </a:r>
          </a:p>
          <a:p>
            <a:pPr marL="0" indent="0">
              <a:buNone/>
            </a:pPr>
            <a:r>
              <a:rPr lang="nl-NL" dirty="0"/>
              <a:t>Bloemendienst</a:t>
            </a:r>
          </a:p>
          <a:p>
            <a:pPr marL="0" indent="0">
              <a:buNone/>
            </a:pPr>
            <a:r>
              <a:rPr lang="nl-NL" dirty="0"/>
              <a:t>Kerk in de buurt</a:t>
            </a:r>
          </a:p>
          <a:p>
            <a:pPr marL="0" indent="0">
              <a:buNone/>
            </a:pPr>
            <a:r>
              <a:rPr lang="nl-NL" dirty="0"/>
              <a:t>Moedergroep ‘t Kruispunt</a:t>
            </a:r>
          </a:p>
          <a:p>
            <a:pPr marL="0" indent="0">
              <a:buNone/>
            </a:pPr>
            <a:endParaRPr lang="nl-NL" sz="2000" dirty="0"/>
          </a:p>
          <a:p>
            <a:pPr marL="0" indent="0">
              <a:buNone/>
            </a:pPr>
            <a:endParaRPr lang="nl-NL" dirty="0"/>
          </a:p>
        </p:txBody>
      </p:sp>
      <p:pic>
        <p:nvPicPr>
          <p:cNvPr id="3" name="Afbeelding 2">
            <a:extLst>
              <a:ext uri="{FF2B5EF4-FFF2-40B4-BE49-F238E27FC236}">
                <a16:creationId xmlns:a16="http://schemas.microsoft.com/office/drawing/2014/main" id="{48A1F49D-BB54-43A4-9E91-5030C63841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1124744"/>
            <a:ext cx="2664296" cy="3168352"/>
          </a:xfrm>
          <a:prstGeom prst="rect">
            <a:avLst/>
          </a:prstGeom>
        </p:spPr>
      </p:pic>
    </p:spTree>
    <p:extLst>
      <p:ext uri="{BB962C8B-B14F-4D97-AF65-F5344CB8AC3E}">
        <p14:creationId xmlns:p14="http://schemas.microsoft.com/office/powerpoint/2010/main" val="23325346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t>Communicatie en PR:</a:t>
            </a:r>
            <a:br>
              <a:rPr lang="nl-NL" b="1" dirty="0"/>
            </a:br>
            <a:endParaRPr lang="nl-NL" dirty="0"/>
          </a:p>
        </p:txBody>
      </p:sp>
      <p:sp>
        <p:nvSpPr>
          <p:cNvPr id="3" name="Tijdelijke aanduiding voor inhoud 2"/>
          <p:cNvSpPr>
            <a:spLocks noGrp="1"/>
          </p:cNvSpPr>
          <p:nvPr>
            <p:ph sz="half" idx="1"/>
          </p:nvPr>
        </p:nvSpPr>
        <p:spPr/>
        <p:txBody>
          <a:bodyPr/>
          <a:lstStyle/>
          <a:p>
            <a:pPr marL="0" indent="0">
              <a:buNone/>
            </a:pPr>
            <a:r>
              <a:rPr lang="nl-NL" dirty="0"/>
              <a:t>Wegwijs</a:t>
            </a:r>
          </a:p>
          <a:p>
            <a:pPr marL="0" indent="0">
              <a:buNone/>
            </a:pPr>
            <a:r>
              <a:rPr lang="nl-NL" dirty="0"/>
              <a:t>Nieuwsbrief</a:t>
            </a:r>
          </a:p>
          <a:p>
            <a:pPr marL="0" indent="0">
              <a:buNone/>
            </a:pPr>
            <a:r>
              <a:rPr lang="nl-NL" dirty="0"/>
              <a:t>Website ‘t Kruispunt </a:t>
            </a:r>
          </a:p>
          <a:p>
            <a:pPr marL="0" indent="0">
              <a:buNone/>
            </a:pPr>
            <a:r>
              <a:rPr lang="nl-NL" dirty="0"/>
              <a:t>Facebook</a:t>
            </a:r>
          </a:p>
          <a:p>
            <a:pPr marL="0" indent="0">
              <a:buNone/>
            </a:pPr>
            <a:r>
              <a:rPr lang="nl-NL" dirty="0"/>
              <a:t>Scipio</a:t>
            </a:r>
          </a:p>
          <a:p>
            <a:pPr marL="0" indent="0">
              <a:buNone/>
            </a:pPr>
            <a:r>
              <a:rPr lang="nl-NL" dirty="0"/>
              <a:t>Spandoeken voor op de kerk</a:t>
            </a:r>
          </a:p>
          <a:p>
            <a:pPr marL="0" indent="0">
              <a:buNone/>
            </a:pPr>
            <a:endParaRPr lang="nl-NL" dirty="0"/>
          </a:p>
          <a:p>
            <a:pPr marL="0" indent="0">
              <a:buNone/>
            </a:pPr>
            <a:endParaRPr lang="nl-NL"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1412775"/>
            <a:ext cx="2717921" cy="4831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8943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marL="0" indent="0"/>
            <a:r>
              <a:rPr lang="nl-NL" b="1" dirty="0"/>
              <a:t>Beheer</a:t>
            </a:r>
            <a:endParaRPr lang="nl-NL" dirty="0"/>
          </a:p>
        </p:txBody>
      </p:sp>
      <p:sp>
        <p:nvSpPr>
          <p:cNvPr id="3" name="Tijdelijke aanduiding voor inhoud 2"/>
          <p:cNvSpPr>
            <a:spLocks noGrp="1"/>
          </p:cNvSpPr>
          <p:nvPr>
            <p:ph idx="1"/>
          </p:nvPr>
        </p:nvSpPr>
        <p:spPr/>
        <p:txBody>
          <a:bodyPr/>
          <a:lstStyle/>
          <a:p>
            <a:pPr marL="0" indent="0">
              <a:buNone/>
            </a:pPr>
            <a:r>
              <a:rPr lang="nl-NL" dirty="0"/>
              <a:t>Beheer en onderhoud</a:t>
            </a:r>
          </a:p>
          <a:p>
            <a:pPr marL="0" indent="0">
              <a:buNone/>
            </a:pPr>
            <a:r>
              <a:rPr lang="nl-NL" dirty="0"/>
              <a:t>Tuinonderhoud </a:t>
            </a:r>
          </a:p>
          <a:p>
            <a:pPr marL="0" indent="0">
              <a:buNone/>
            </a:pPr>
            <a:r>
              <a:rPr lang="nl-NL" dirty="0"/>
              <a:t>Huishoudelijke dienst/ kosters</a:t>
            </a:r>
          </a:p>
          <a:p>
            <a:pPr marL="0" indent="0">
              <a:buNone/>
            </a:pPr>
            <a:r>
              <a:rPr lang="nl-NL" dirty="0"/>
              <a:t>Secretariaat </a:t>
            </a:r>
          </a:p>
          <a:p>
            <a:pPr marL="0" indent="0">
              <a:buNone/>
            </a:pPr>
            <a:r>
              <a:rPr lang="nl-NL" dirty="0"/>
              <a:t>Vervoersdienst</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27219187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E44F43-ACD1-4C3A-8BA6-3285CC59B21B}"/>
              </a:ext>
            </a:extLst>
          </p:cNvPr>
          <p:cNvSpPr>
            <a:spLocks noGrp="1"/>
          </p:cNvSpPr>
          <p:nvPr>
            <p:ph type="title"/>
          </p:nvPr>
        </p:nvSpPr>
        <p:spPr/>
        <p:txBody>
          <a:bodyPr/>
          <a:lstStyle/>
          <a:p>
            <a:r>
              <a:rPr lang="nl-NL" b="1" dirty="0"/>
              <a:t>Vorming en Toerusting, Uniezaken</a:t>
            </a:r>
          </a:p>
        </p:txBody>
      </p:sp>
      <p:sp>
        <p:nvSpPr>
          <p:cNvPr id="3" name="Tijdelijke aanduiding voor inhoud 2">
            <a:extLst>
              <a:ext uri="{FF2B5EF4-FFF2-40B4-BE49-F238E27FC236}">
                <a16:creationId xmlns:a16="http://schemas.microsoft.com/office/drawing/2014/main" id="{65AD2571-B3CF-4272-9339-7F1AE5003DB9}"/>
              </a:ext>
            </a:extLst>
          </p:cNvPr>
          <p:cNvSpPr>
            <a:spLocks noGrp="1"/>
          </p:cNvSpPr>
          <p:nvPr>
            <p:ph idx="1"/>
          </p:nvPr>
        </p:nvSpPr>
        <p:spPr/>
        <p:txBody>
          <a:bodyPr/>
          <a:lstStyle/>
          <a:p>
            <a:pPr marL="0" indent="0">
              <a:buNone/>
            </a:pPr>
            <a:r>
              <a:rPr lang="nl-NL" dirty="0"/>
              <a:t> Kringenwerk</a:t>
            </a:r>
          </a:p>
          <a:p>
            <a:pPr marL="0" indent="0">
              <a:buNone/>
            </a:pPr>
            <a:r>
              <a:rPr lang="nl-NL" dirty="0"/>
              <a:t> Alpha cursus</a:t>
            </a:r>
          </a:p>
          <a:p>
            <a:pPr marL="0" indent="0">
              <a:buNone/>
            </a:pPr>
            <a:r>
              <a:rPr lang="nl-NL" dirty="0"/>
              <a:t> Uniezaken</a:t>
            </a:r>
          </a:p>
          <a:p>
            <a:pPr marL="0" indent="0">
              <a:buNone/>
            </a:pPr>
            <a:r>
              <a:rPr lang="nl-NL" dirty="0"/>
              <a:t> Vertrouwenspersonen</a:t>
            </a:r>
          </a:p>
          <a:p>
            <a:pPr marL="0" indent="0">
              <a:buNone/>
            </a:pPr>
            <a:endParaRPr lang="nl-NL" dirty="0"/>
          </a:p>
        </p:txBody>
      </p:sp>
    </p:spTree>
    <p:extLst>
      <p:ext uri="{BB962C8B-B14F-4D97-AF65-F5344CB8AC3E}">
        <p14:creationId xmlns:p14="http://schemas.microsoft.com/office/powerpoint/2010/main" val="1264721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idx="1"/>
          </p:nvPr>
        </p:nvSpPr>
        <p:spPr>
          <a:xfrm>
            <a:off x="457200" y="692696"/>
            <a:ext cx="8229600" cy="5433467"/>
          </a:xfrm>
        </p:spPr>
        <p:txBody>
          <a:bodyPr>
            <a:normAutofit fontScale="97500"/>
          </a:bodyPr>
          <a:lstStyle/>
          <a:p>
            <a:pPr marL="0" indent="0">
              <a:buNone/>
            </a:pPr>
            <a:r>
              <a:rPr lang="nl-NL" b="1" dirty="0"/>
              <a:t>                     Ons doel voor 2023 blijft : </a:t>
            </a:r>
            <a:br>
              <a:rPr lang="nl-NL" b="1" dirty="0"/>
            </a:br>
            <a:r>
              <a:rPr lang="nl-NL" b="1" dirty="0"/>
              <a:t> </a:t>
            </a:r>
            <a:br>
              <a:rPr lang="nl-NL" b="1" dirty="0"/>
            </a:br>
            <a:br>
              <a:rPr lang="nl-NL" b="1" dirty="0"/>
            </a:br>
            <a:r>
              <a:rPr lang="nl-NL" b="1" dirty="0"/>
              <a:t>Samen Jezus Christus dienen in woord en daad!</a:t>
            </a:r>
            <a:r>
              <a:rPr lang="nl-NL" dirty="0"/>
              <a:t> </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r>
              <a:rPr lang="nl-NL" b="1" dirty="0"/>
              <a:t>                            Kom een uit je huis</a:t>
            </a:r>
          </a:p>
        </p:txBody>
      </p:sp>
      <p:pic>
        <p:nvPicPr>
          <p:cNvPr id="3" name="Afbeelding 2">
            <a:extLst>
              <a:ext uri="{FF2B5EF4-FFF2-40B4-BE49-F238E27FC236}">
                <a16:creationId xmlns:a16="http://schemas.microsoft.com/office/drawing/2014/main" id="{35F28660-B78F-47B5-AA21-6B80B43A3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4575" y="2636912"/>
            <a:ext cx="4514850" cy="2952328"/>
          </a:xfrm>
          <a:prstGeom prst="rect">
            <a:avLst/>
          </a:prstGeom>
        </p:spPr>
      </p:pic>
    </p:spTree>
    <p:extLst>
      <p:ext uri="{BB962C8B-B14F-4D97-AF65-F5344CB8AC3E}">
        <p14:creationId xmlns:p14="http://schemas.microsoft.com/office/powerpoint/2010/main" val="37945866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AE2EE6-8614-F1BC-540B-A9AA23E1B557}"/>
              </a:ext>
            </a:extLst>
          </p:cNvPr>
          <p:cNvSpPr>
            <a:spLocks noGrp="1"/>
          </p:cNvSpPr>
          <p:nvPr>
            <p:ph type="title"/>
          </p:nvPr>
        </p:nvSpPr>
        <p:spPr/>
        <p:txBody>
          <a:bodyPr/>
          <a:lstStyle/>
          <a:p>
            <a:r>
              <a:rPr lang="nl-NL" b="1" dirty="0"/>
              <a:t>Jaarthema: Kom eens uit je huis</a:t>
            </a:r>
          </a:p>
        </p:txBody>
      </p:sp>
      <p:sp>
        <p:nvSpPr>
          <p:cNvPr id="3" name="Tijdelijke aanduiding voor inhoud 2">
            <a:extLst>
              <a:ext uri="{FF2B5EF4-FFF2-40B4-BE49-F238E27FC236}">
                <a16:creationId xmlns:a16="http://schemas.microsoft.com/office/drawing/2014/main" id="{7BEEB6F3-E91F-F320-7F35-5D7744C8F80B}"/>
              </a:ext>
            </a:extLst>
          </p:cNvPr>
          <p:cNvSpPr>
            <a:spLocks noGrp="1"/>
          </p:cNvSpPr>
          <p:nvPr>
            <p:ph idx="1"/>
          </p:nvPr>
        </p:nvSpPr>
        <p:spPr/>
        <p:txBody>
          <a:bodyPr>
            <a:normAutofit fontScale="55000" lnSpcReduction="20000"/>
          </a:bodyPr>
          <a:lstStyle/>
          <a:p>
            <a:pPr marL="0" indent="0" fontAlgn="base">
              <a:buNone/>
            </a:pPr>
            <a:r>
              <a:rPr lang="nl-NL" b="1" dirty="0">
                <a:solidFill>
                  <a:srgbClr val="000000"/>
                </a:solidFill>
                <a:effectLst/>
                <a:latin typeface="Helvetica Neue"/>
              </a:rPr>
              <a:t>                  Kom eens uit je huis. Een nieuwe serie preken</a:t>
            </a:r>
          </a:p>
          <a:p>
            <a:pPr marL="0" indent="0" fontAlgn="base">
              <a:buNone/>
            </a:pPr>
            <a:endParaRPr lang="nl-NL" dirty="0">
              <a:solidFill>
                <a:srgbClr val="000000"/>
              </a:solidFill>
              <a:effectLst/>
              <a:latin typeface="inherit"/>
            </a:endParaRPr>
          </a:p>
          <a:p>
            <a:pPr marL="0" indent="0" fontAlgn="base">
              <a:buNone/>
            </a:pPr>
            <a:endParaRPr lang="nl-NL" dirty="0">
              <a:solidFill>
                <a:srgbClr val="000000"/>
              </a:solidFill>
              <a:effectLst/>
              <a:latin typeface="inherit"/>
            </a:endParaRPr>
          </a:p>
          <a:p>
            <a:pPr marL="0" indent="0" algn="l" fontAlgn="base">
              <a:buNone/>
            </a:pPr>
            <a:r>
              <a:rPr lang="nl-NL" b="1" i="0" dirty="0">
                <a:solidFill>
                  <a:srgbClr val="777777"/>
                </a:solidFill>
                <a:effectLst/>
                <a:latin typeface="Open Sans" panose="020B0606030504020204" pitchFamily="34" charset="0"/>
              </a:rPr>
              <a:t>Voor de tweede keer houdt onze voorganger een serie preken over het jaarthema van de gemeente. Kom eens uit je huis! Het christendom is gereduceerd tot de status van een minderheidsgodsdienst. Geloven in Jezus is niet meer vanzelfsprekend. Hoe kunnen wij het </a:t>
            </a:r>
            <a:r>
              <a:rPr lang="nl-NL" b="1" i="0" dirty="0" err="1">
                <a:solidFill>
                  <a:srgbClr val="777777"/>
                </a:solidFill>
                <a:effectLst/>
                <a:latin typeface="Open Sans" panose="020B0606030504020204" pitchFamily="34" charset="0"/>
              </a:rPr>
              <a:t>bijbelse</a:t>
            </a:r>
            <a:r>
              <a:rPr lang="nl-NL" b="1" i="0" dirty="0">
                <a:solidFill>
                  <a:srgbClr val="777777"/>
                </a:solidFill>
                <a:effectLst/>
                <a:latin typeface="Open Sans" panose="020B0606030504020204" pitchFamily="34" charset="0"/>
              </a:rPr>
              <a:t> geloof vasthouden en in praktijk brengen in een samenleving waarin christenen behoren tot een ouderwetse en vreemde minderheid? Dat is niet gemakkelijk. De profeten Ezechiël en Daniel helpen ons hoe wij onder de moeilijkste omstandigheden trouw kunnen blijven aan ons geloof in Jezus. Deze profeten leefden in Babylonië, Jeruzalem en de tempel lagen in puin. Toch laten zij hun geloof in God en hun identiteit als gelovige mensen niet opgaan in de cultuur van het machtige Babel. De komende weken gaan wij in onze diensten aan de slag met deze twee boodschappers van God. Zij helpen ons uit onze huizen te komen en een krachtige gemeente te zijn die in woorden laat horen en in daden laat zien dat een leven met God het mooiste leven is.</a:t>
            </a:r>
          </a:p>
          <a:p>
            <a:pPr marL="0" indent="0">
              <a:buNone/>
            </a:pPr>
            <a:endParaRPr lang="nl-NL" dirty="0"/>
          </a:p>
        </p:txBody>
      </p:sp>
    </p:spTree>
    <p:extLst>
      <p:ext uri="{BB962C8B-B14F-4D97-AF65-F5344CB8AC3E}">
        <p14:creationId xmlns:p14="http://schemas.microsoft.com/office/powerpoint/2010/main" val="20686100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an een afbeelding zijn van de tekst 'Weer een jaar voorbij! Oudejaarsdienst 31 december 19.00 uur Spreker Ds. F. Smit 31 DECEMBER'">
            <a:extLst>
              <a:ext uri="{FF2B5EF4-FFF2-40B4-BE49-F238E27FC236}">
                <a16:creationId xmlns:a16="http://schemas.microsoft.com/office/drawing/2014/main" id="{A7088FE5-4FEC-91B0-3C33-547AD605EF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1268760"/>
            <a:ext cx="804615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228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Mutaties</a:t>
            </a:r>
          </a:p>
        </p:txBody>
      </p:sp>
      <p:sp>
        <p:nvSpPr>
          <p:cNvPr id="7" name="Tijdelijke aanduiding voor inhoud 6"/>
          <p:cNvSpPr>
            <a:spLocks noGrp="1"/>
          </p:cNvSpPr>
          <p:nvPr>
            <p:ph idx="1"/>
          </p:nvPr>
        </p:nvSpPr>
        <p:spPr>
          <a:xfrm>
            <a:off x="457200" y="1268760"/>
            <a:ext cx="8229600" cy="5472608"/>
          </a:xfrm>
        </p:spPr>
        <p:txBody>
          <a:bodyPr>
            <a:normAutofit/>
          </a:bodyPr>
          <a:lstStyle/>
          <a:p>
            <a:pPr marL="0" indent="0">
              <a:buNone/>
            </a:pPr>
            <a:r>
              <a:rPr lang="nl-NL" sz="2400" b="1" dirty="0"/>
              <a:t>Ledenstand 01-01-2022                205</a:t>
            </a:r>
          </a:p>
          <a:p>
            <a:pPr marL="0" indent="0">
              <a:buNone/>
            </a:pPr>
            <a:r>
              <a:rPr lang="nl-NL" sz="2400" dirty="0"/>
              <a:t>Gedoopt 			 3</a:t>
            </a:r>
          </a:p>
          <a:p>
            <a:pPr marL="0" indent="0">
              <a:buNone/>
            </a:pPr>
            <a:r>
              <a:rPr lang="nl-NL" sz="2400" dirty="0"/>
              <a:t>Attestatie/ toename		 0</a:t>
            </a:r>
          </a:p>
          <a:p>
            <a:pPr marL="0" indent="0">
              <a:buNone/>
            </a:pPr>
            <a:r>
              <a:rPr lang="nl-NL" sz="2400" dirty="0"/>
              <a:t>Wederopname </a:t>
            </a:r>
            <a:r>
              <a:rPr lang="nl-NL" sz="2400" b="1" dirty="0"/>
              <a:t>	               </a:t>
            </a:r>
            <a:r>
              <a:rPr lang="nl-NL" sz="2400" dirty="0"/>
              <a:t>1			</a:t>
            </a:r>
          </a:p>
          <a:p>
            <a:pPr marL="0" indent="0">
              <a:buNone/>
            </a:pPr>
            <a:r>
              <a:rPr lang="nl-NL" sz="2400" dirty="0"/>
              <a:t>Van andere gemeenschap         3</a:t>
            </a:r>
          </a:p>
          <a:p>
            <a:pPr marL="0" indent="0">
              <a:buNone/>
            </a:pPr>
            <a:r>
              <a:rPr lang="nl-NL" sz="2400" b="1" dirty="0"/>
              <a:t>Totaal toename</a:t>
            </a:r>
            <a:r>
              <a:rPr lang="nl-NL" sz="2400" dirty="0"/>
              <a:t>	               </a:t>
            </a:r>
            <a:r>
              <a:rPr lang="nl-NL" sz="2400" b="1" dirty="0"/>
              <a:t>7</a:t>
            </a:r>
          </a:p>
          <a:p>
            <a:pPr marL="0" indent="0">
              <a:buNone/>
            </a:pPr>
            <a:r>
              <a:rPr lang="nl-NL" sz="2400" dirty="0"/>
              <a:t>Overleden			  7		</a:t>
            </a:r>
          </a:p>
          <a:p>
            <a:pPr marL="0" indent="0">
              <a:buNone/>
            </a:pPr>
            <a:r>
              <a:rPr lang="nl-NL" sz="2400" dirty="0"/>
              <a:t>Met attestatie vertrokken          3        	</a:t>
            </a:r>
          </a:p>
          <a:p>
            <a:pPr marL="0" indent="0">
              <a:buNone/>
            </a:pPr>
            <a:r>
              <a:rPr lang="nl-NL" sz="2400" dirty="0"/>
              <a:t>Vertrokken/onttrokken               2</a:t>
            </a:r>
          </a:p>
          <a:p>
            <a:pPr marL="0" indent="0">
              <a:buNone/>
            </a:pPr>
            <a:r>
              <a:rPr lang="nl-NL" sz="2400" b="1" dirty="0"/>
              <a:t>Totaal afname			 12</a:t>
            </a:r>
          </a:p>
          <a:p>
            <a:pPr marL="0" indent="0">
              <a:buNone/>
            </a:pPr>
            <a:r>
              <a:rPr lang="nl-NL" sz="2400" b="1" dirty="0"/>
              <a:t>Ledenstand 01-01-2022                   200</a:t>
            </a:r>
          </a:p>
          <a:p>
            <a:pPr marL="0" indent="0">
              <a:buNone/>
            </a:pPr>
            <a:r>
              <a:rPr lang="nl-NL" sz="2400" dirty="0"/>
              <a:t>Vrienden                                       37</a:t>
            </a:r>
          </a:p>
        </p:txBody>
      </p:sp>
    </p:spTree>
    <p:extLst>
      <p:ext uri="{BB962C8B-B14F-4D97-AF65-F5344CB8AC3E}">
        <p14:creationId xmlns:p14="http://schemas.microsoft.com/office/powerpoint/2010/main" val="3348378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582EDB-2096-4834-9921-4F3183BD2C80}"/>
              </a:ext>
            </a:extLst>
          </p:cNvPr>
          <p:cNvSpPr>
            <a:spLocks noGrp="1"/>
          </p:cNvSpPr>
          <p:nvPr>
            <p:ph type="title"/>
          </p:nvPr>
        </p:nvSpPr>
        <p:spPr/>
        <p:txBody>
          <a:bodyPr/>
          <a:lstStyle/>
          <a:p>
            <a:r>
              <a:rPr lang="nl-NL" dirty="0"/>
              <a:t>Overleden in 2022</a:t>
            </a:r>
          </a:p>
        </p:txBody>
      </p:sp>
      <p:sp>
        <p:nvSpPr>
          <p:cNvPr id="3" name="Tijdelijke aanduiding voor inhoud 2">
            <a:extLst>
              <a:ext uri="{FF2B5EF4-FFF2-40B4-BE49-F238E27FC236}">
                <a16:creationId xmlns:a16="http://schemas.microsoft.com/office/drawing/2014/main" id="{F0274AD9-6D07-4BC7-8976-FE1AC3C56DC0}"/>
              </a:ext>
            </a:extLst>
          </p:cNvPr>
          <p:cNvSpPr>
            <a:spLocks noGrp="1"/>
          </p:cNvSpPr>
          <p:nvPr>
            <p:ph idx="1"/>
          </p:nvPr>
        </p:nvSpPr>
        <p:spPr>
          <a:xfrm>
            <a:off x="457200" y="1417638"/>
            <a:ext cx="8229600" cy="4525963"/>
          </a:xfrm>
        </p:spPr>
        <p:txBody>
          <a:bodyPr/>
          <a:lstStyle/>
          <a:p>
            <a:endParaRPr lang="nl-NL" dirty="0"/>
          </a:p>
          <a:p>
            <a:pPr marL="0" indent="0">
              <a:buNone/>
            </a:pPr>
            <a:r>
              <a:rPr lang="nl-NL" dirty="0"/>
              <a:t> </a:t>
            </a:r>
          </a:p>
          <a:p>
            <a:pPr marL="0" indent="0">
              <a:buNone/>
            </a:pPr>
            <a:r>
              <a:rPr lang="nl-NL" dirty="0"/>
              <a:t> </a:t>
            </a:r>
          </a:p>
          <a:p>
            <a:pPr marL="0" indent="0">
              <a:buNone/>
            </a:pPr>
            <a:endParaRPr lang="nl-NL" sz="2400" b="1" dirty="0"/>
          </a:p>
          <a:p>
            <a:pPr marL="0" indent="0">
              <a:buNone/>
            </a:pPr>
            <a:r>
              <a:rPr lang="nl-NL" sz="2400" b="1" dirty="0"/>
              <a:t>Br. Bart Meijer </a:t>
            </a:r>
            <a:r>
              <a:rPr lang="nl-NL" sz="2400" dirty="0"/>
              <a:t>( Parkheem ) op10 april in de leeftijd van 76 jaar.</a:t>
            </a:r>
          </a:p>
          <a:p>
            <a:pPr marL="0" indent="0">
              <a:buNone/>
            </a:pPr>
            <a:r>
              <a:rPr lang="nl-NL" sz="2400" b="1" dirty="0"/>
              <a:t> Br. Jan Otto Paas op </a:t>
            </a:r>
            <a:r>
              <a:rPr lang="nl-NL" sz="2400" dirty="0"/>
              <a:t>10 juni in de leeftijd van 78 jaar.</a:t>
            </a:r>
          </a:p>
          <a:p>
            <a:pPr marL="0" indent="0">
              <a:buNone/>
            </a:pPr>
            <a:r>
              <a:rPr lang="nl-NL" sz="2400" dirty="0"/>
              <a:t> </a:t>
            </a:r>
            <a:r>
              <a:rPr lang="nl-NL" sz="2400" b="1" dirty="0"/>
              <a:t>Zr. Diena Hazewinkel-Oosterhoff op </a:t>
            </a:r>
            <a:r>
              <a:rPr lang="nl-NL" sz="2400" dirty="0"/>
              <a:t>13 juli in de leeftijd van 85  </a:t>
            </a:r>
          </a:p>
          <a:p>
            <a:pPr marL="0" indent="0">
              <a:buNone/>
            </a:pPr>
            <a:r>
              <a:rPr lang="nl-NL" sz="2400" dirty="0"/>
              <a:t> jaar.</a:t>
            </a:r>
          </a:p>
          <a:p>
            <a:pPr marL="0" indent="0">
              <a:buNone/>
            </a:pPr>
            <a:r>
              <a:rPr lang="nl-NL" sz="2400" dirty="0"/>
              <a:t> </a:t>
            </a:r>
            <a:r>
              <a:rPr lang="nl-NL" sz="2400" b="1" dirty="0"/>
              <a:t>Zr. Ida Pots </a:t>
            </a:r>
            <a:r>
              <a:rPr lang="nl-NL" sz="2400" dirty="0"/>
              <a:t>op 18 juli in de leeftijd van 82 jaar.</a:t>
            </a:r>
          </a:p>
        </p:txBody>
      </p:sp>
      <p:pic>
        <p:nvPicPr>
          <p:cNvPr id="5" name="Afbeelding 4">
            <a:extLst>
              <a:ext uri="{FF2B5EF4-FFF2-40B4-BE49-F238E27FC236}">
                <a16:creationId xmlns:a16="http://schemas.microsoft.com/office/drawing/2014/main" id="{DD312C30-6B1A-4826-9744-58393C6F60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1124744"/>
            <a:ext cx="4176464" cy="1943603"/>
          </a:xfrm>
          <a:prstGeom prst="rect">
            <a:avLst/>
          </a:prstGeom>
        </p:spPr>
      </p:pic>
    </p:spTree>
    <p:extLst>
      <p:ext uri="{BB962C8B-B14F-4D97-AF65-F5344CB8AC3E}">
        <p14:creationId xmlns:p14="http://schemas.microsoft.com/office/powerpoint/2010/main" val="3471065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4459FF-D279-5FC8-47A6-954D2D00C608}"/>
              </a:ext>
            </a:extLst>
          </p:cNvPr>
          <p:cNvSpPr>
            <a:spLocks noGrp="1"/>
          </p:cNvSpPr>
          <p:nvPr>
            <p:ph type="title"/>
          </p:nvPr>
        </p:nvSpPr>
        <p:spPr/>
        <p:txBody>
          <a:bodyPr/>
          <a:lstStyle/>
          <a:p>
            <a:r>
              <a:rPr lang="nl-NL" dirty="0"/>
              <a:t>Overleden in 2022</a:t>
            </a:r>
          </a:p>
        </p:txBody>
      </p:sp>
      <p:sp>
        <p:nvSpPr>
          <p:cNvPr id="3" name="Tijdelijke aanduiding voor inhoud 2">
            <a:extLst>
              <a:ext uri="{FF2B5EF4-FFF2-40B4-BE49-F238E27FC236}">
                <a16:creationId xmlns:a16="http://schemas.microsoft.com/office/drawing/2014/main" id="{2584A530-C95D-4C44-6420-5A648AF68A14}"/>
              </a:ext>
            </a:extLst>
          </p:cNvPr>
          <p:cNvSpPr>
            <a:spLocks noGrp="1"/>
          </p:cNvSpPr>
          <p:nvPr>
            <p:ph idx="1"/>
          </p:nvPr>
        </p:nvSpPr>
        <p:spPr/>
        <p:txBody>
          <a:bodyPr>
            <a:normAutofit fontScale="92500" lnSpcReduction="20000"/>
          </a:bodyPr>
          <a:lstStyle/>
          <a:p>
            <a:pPr marL="0" indent="0">
              <a:buNone/>
            </a:pPr>
            <a:r>
              <a:rPr lang="nl-NL" b="1" dirty="0"/>
              <a:t>Br. Henderikus Drenth </a:t>
            </a:r>
            <a:r>
              <a:rPr lang="nl-NL" dirty="0"/>
              <a:t>op 10 augustus in de leeftijd van 100 jaar.</a:t>
            </a:r>
          </a:p>
          <a:p>
            <a:pPr marL="0" indent="0">
              <a:buNone/>
            </a:pPr>
            <a:endParaRPr lang="nl-NL" dirty="0"/>
          </a:p>
          <a:p>
            <a:pPr marL="0" indent="0">
              <a:buNone/>
            </a:pPr>
            <a:endParaRPr lang="nl-NL" dirty="0"/>
          </a:p>
          <a:p>
            <a:pPr marL="0" indent="0">
              <a:buNone/>
            </a:pPr>
            <a:endParaRPr lang="nl-NL" b="1" dirty="0"/>
          </a:p>
          <a:p>
            <a:pPr marL="0" indent="0">
              <a:buNone/>
            </a:pPr>
            <a:r>
              <a:rPr lang="nl-NL" b="1" dirty="0"/>
              <a:t>Br. Jan Stadman </a:t>
            </a:r>
            <a:r>
              <a:rPr lang="nl-NL" dirty="0"/>
              <a:t>op 09 oktober in de leeftijd van 85 jaar.</a:t>
            </a:r>
          </a:p>
          <a:p>
            <a:pPr marL="0" indent="0">
              <a:buNone/>
            </a:pPr>
            <a:r>
              <a:rPr lang="nl-NL" b="1" dirty="0"/>
              <a:t>Zr. Aaltje Wessels-van der Beek </a:t>
            </a:r>
            <a:r>
              <a:rPr lang="nl-NL" dirty="0"/>
              <a:t>op 30 oktober in de leeftijd van 75 jaar.</a:t>
            </a:r>
          </a:p>
          <a:p>
            <a:pPr marL="0" indent="0">
              <a:buNone/>
            </a:pPr>
            <a:r>
              <a:rPr lang="nl-NL" dirty="0"/>
              <a:t> </a:t>
            </a:r>
          </a:p>
        </p:txBody>
      </p:sp>
      <p:pic>
        <p:nvPicPr>
          <p:cNvPr id="4" name="Afbeelding 3">
            <a:extLst>
              <a:ext uri="{FF2B5EF4-FFF2-40B4-BE49-F238E27FC236}">
                <a16:creationId xmlns:a16="http://schemas.microsoft.com/office/drawing/2014/main" id="{5E7D0FC0-3C74-70EE-B723-4D0DB1FE4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2132857"/>
            <a:ext cx="3960440" cy="1584175"/>
          </a:xfrm>
          <a:prstGeom prst="rect">
            <a:avLst/>
          </a:prstGeom>
        </p:spPr>
      </p:pic>
    </p:spTree>
    <p:extLst>
      <p:ext uri="{BB962C8B-B14F-4D97-AF65-F5344CB8AC3E}">
        <p14:creationId xmlns:p14="http://schemas.microsoft.com/office/powerpoint/2010/main" val="1471211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p:spPr>
        <p:txBody>
          <a:bodyPr/>
          <a:lstStyle/>
          <a:p>
            <a:r>
              <a:rPr lang="nl-NL" b="1" dirty="0"/>
              <a:t>Geboren</a:t>
            </a:r>
          </a:p>
        </p:txBody>
      </p:sp>
      <p:sp>
        <p:nvSpPr>
          <p:cNvPr id="3" name="Tijdelijke aanduiding voor inhoud 2"/>
          <p:cNvSpPr>
            <a:spLocks noGrp="1"/>
          </p:cNvSpPr>
          <p:nvPr>
            <p:ph idx="1"/>
          </p:nvPr>
        </p:nvSpPr>
        <p:spPr>
          <a:xfrm>
            <a:off x="457200" y="1600200"/>
            <a:ext cx="8229600" cy="4983161"/>
          </a:xfrm>
        </p:spPr>
        <p:txBody>
          <a:bodyPr>
            <a:normAutofit fontScale="55000" lnSpcReduction="20000"/>
          </a:bodyPr>
          <a:lstStyle/>
          <a:p>
            <a:pPr marL="0" indent="0">
              <a:buNone/>
            </a:pPr>
            <a:r>
              <a:rPr lang="nl-NL" dirty="0"/>
              <a:t>   </a:t>
            </a:r>
            <a:r>
              <a:rPr lang="nl-NL" sz="2800" dirty="0"/>
              <a:t>    </a:t>
            </a:r>
          </a:p>
          <a:p>
            <a:pPr marL="0" indent="0">
              <a:buNone/>
            </a:pPr>
            <a:r>
              <a:rPr lang="nl-NL" sz="2800" dirty="0"/>
              <a:t>       </a:t>
            </a:r>
            <a:r>
              <a:rPr lang="nl-NL" sz="4500" dirty="0"/>
              <a:t>23-02-2022  Vincent, zoon van Bastian en Doreen </a:t>
            </a:r>
          </a:p>
          <a:p>
            <a:pPr marL="0" indent="0">
              <a:buNone/>
            </a:pPr>
            <a:r>
              <a:rPr lang="nl-NL" sz="3600" dirty="0"/>
              <a:t>      </a:t>
            </a:r>
          </a:p>
          <a:p>
            <a:pPr marL="0" indent="0">
              <a:buNone/>
            </a:pPr>
            <a:r>
              <a:rPr lang="nl-NL" sz="3600" dirty="0"/>
              <a:t>      </a:t>
            </a:r>
            <a:r>
              <a:rPr lang="nl-NL" sz="4500" dirty="0"/>
              <a:t>23-07-2022  Vanessa, dochter van Martin en Joyce  </a:t>
            </a:r>
          </a:p>
          <a:p>
            <a:pPr marL="0" indent="0">
              <a:buNone/>
            </a:pPr>
            <a:endParaRPr lang="nl-NL" sz="4500" dirty="0"/>
          </a:p>
          <a:p>
            <a:pPr marL="0" indent="0">
              <a:buNone/>
            </a:pPr>
            <a:endParaRPr lang="nl-NL" sz="3600" dirty="0"/>
          </a:p>
          <a:p>
            <a:pPr marL="0" indent="0">
              <a:buNone/>
            </a:pPr>
            <a:endParaRPr lang="nl-NL" sz="3600" dirty="0"/>
          </a:p>
          <a:p>
            <a:pPr marL="0" indent="0">
              <a:buNone/>
            </a:pPr>
            <a:endParaRPr lang="nl-NL" sz="3600" dirty="0"/>
          </a:p>
          <a:p>
            <a:pPr marL="0" indent="0">
              <a:buNone/>
            </a:pPr>
            <a:endParaRPr lang="nl-NL" sz="3600" dirty="0"/>
          </a:p>
          <a:p>
            <a:pPr marL="0" indent="0">
              <a:buNone/>
            </a:pPr>
            <a:r>
              <a:rPr lang="nl-NL" sz="3600" dirty="0"/>
              <a:t>      </a:t>
            </a:r>
          </a:p>
          <a:p>
            <a:pPr marL="0" indent="0">
              <a:buNone/>
            </a:pPr>
            <a:endParaRPr lang="nl-NL" sz="3600" dirty="0"/>
          </a:p>
          <a:p>
            <a:pPr marL="0" indent="0">
              <a:buNone/>
            </a:pPr>
            <a:r>
              <a:rPr lang="nl-NL" sz="3600" dirty="0"/>
              <a:t>      </a:t>
            </a:r>
          </a:p>
          <a:p>
            <a:pPr marL="0" indent="0">
              <a:buNone/>
            </a:pPr>
            <a:r>
              <a:rPr lang="nl-NL" sz="3600" dirty="0"/>
              <a:t>     </a:t>
            </a:r>
            <a:r>
              <a:rPr lang="nl-NL" sz="5100" dirty="0"/>
              <a:t>09-08-2022  Loreen, dochter van Bert en Saffira</a:t>
            </a:r>
          </a:p>
          <a:p>
            <a:pPr marL="0" indent="0">
              <a:buNone/>
            </a:pPr>
            <a:r>
              <a:rPr lang="nl-NL" sz="3600" dirty="0"/>
              <a:t>   </a:t>
            </a:r>
          </a:p>
          <a:p>
            <a:pPr marL="0" indent="0">
              <a:buNone/>
            </a:pPr>
            <a:r>
              <a:rPr lang="nl-NL" sz="2800" dirty="0"/>
              <a:t>  </a:t>
            </a:r>
          </a:p>
        </p:txBody>
      </p:sp>
      <p:pic>
        <p:nvPicPr>
          <p:cNvPr id="7" name="Afbeelding 6">
            <a:extLst>
              <a:ext uri="{FF2B5EF4-FFF2-40B4-BE49-F238E27FC236}">
                <a16:creationId xmlns:a16="http://schemas.microsoft.com/office/drawing/2014/main" id="{985D8744-246A-41C9-B523-373CB484CF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840" y="3284984"/>
            <a:ext cx="2304256" cy="2160240"/>
          </a:xfrm>
          <a:prstGeom prst="rect">
            <a:avLst/>
          </a:prstGeom>
        </p:spPr>
      </p:pic>
    </p:spTree>
    <p:extLst>
      <p:ext uri="{BB962C8B-B14F-4D97-AF65-F5344CB8AC3E}">
        <p14:creationId xmlns:p14="http://schemas.microsoft.com/office/powerpoint/2010/main" val="1714445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CB457A-0ECC-4890-BEE0-1F9B807C5598}"/>
              </a:ext>
            </a:extLst>
          </p:cNvPr>
          <p:cNvSpPr>
            <a:spLocks noGrp="1"/>
          </p:cNvSpPr>
          <p:nvPr>
            <p:ph type="title"/>
          </p:nvPr>
        </p:nvSpPr>
        <p:spPr/>
        <p:txBody>
          <a:bodyPr>
            <a:normAutofit/>
          </a:bodyPr>
          <a:lstStyle/>
          <a:p>
            <a:r>
              <a:rPr lang="nl-NL" sz="3200" b="1" dirty="0"/>
              <a:t>Geboortekaartjes</a:t>
            </a:r>
          </a:p>
        </p:txBody>
      </p:sp>
      <p:pic>
        <p:nvPicPr>
          <p:cNvPr id="13" name="Tijdelijke aanduiding voor inhoud 12">
            <a:extLst>
              <a:ext uri="{FF2B5EF4-FFF2-40B4-BE49-F238E27FC236}">
                <a16:creationId xmlns:a16="http://schemas.microsoft.com/office/drawing/2014/main" id="{58F22140-0E40-E0D3-B071-3084419AD66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1124744"/>
            <a:ext cx="5385300" cy="2088232"/>
          </a:xfrm>
        </p:spPr>
      </p:pic>
      <p:pic>
        <p:nvPicPr>
          <p:cNvPr id="15" name="Afbeelding 14">
            <a:extLst>
              <a:ext uri="{FF2B5EF4-FFF2-40B4-BE49-F238E27FC236}">
                <a16:creationId xmlns:a16="http://schemas.microsoft.com/office/drawing/2014/main" id="{3651CA3A-0ACB-5901-A536-A667F3B856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3429000"/>
            <a:ext cx="6480720" cy="3287656"/>
          </a:xfrm>
          <a:prstGeom prst="rect">
            <a:avLst/>
          </a:prstGeom>
        </p:spPr>
      </p:pic>
      <p:pic>
        <p:nvPicPr>
          <p:cNvPr id="16" name="Afbeelding 15">
            <a:extLst>
              <a:ext uri="{FF2B5EF4-FFF2-40B4-BE49-F238E27FC236}">
                <a16:creationId xmlns:a16="http://schemas.microsoft.com/office/drawing/2014/main" id="{33EB5907-02EF-92C3-AB94-7768746FF3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192" y="1124744"/>
            <a:ext cx="2304256" cy="2160240"/>
          </a:xfrm>
          <a:prstGeom prst="rect">
            <a:avLst/>
          </a:prstGeom>
        </p:spPr>
      </p:pic>
    </p:spTree>
    <p:extLst>
      <p:ext uri="{BB962C8B-B14F-4D97-AF65-F5344CB8AC3E}">
        <p14:creationId xmlns:p14="http://schemas.microsoft.com/office/powerpoint/2010/main" val="74245107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3141</TotalTime>
  <Words>1832</Words>
  <Application>Microsoft Office PowerPoint</Application>
  <PresentationFormat>Diavoorstelling (4:3)</PresentationFormat>
  <Paragraphs>268</Paragraphs>
  <Slides>46</Slides>
  <Notes>7</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46</vt:i4>
      </vt:variant>
    </vt:vector>
  </HeadingPairs>
  <TitlesOfParts>
    <vt:vector size="52" baseType="lpstr">
      <vt:lpstr>Arial</vt:lpstr>
      <vt:lpstr>Calibri</vt:lpstr>
      <vt:lpstr>Helvetica Neue</vt:lpstr>
      <vt:lpstr>inherit</vt:lpstr>
      <vt:lpstr>Open Sans</vt:lpstr>
      <vt:lpstr>Kantoorthema</vt:lpstr>
      <vt:lpstr>Jaarverslag 2022</vt:lpstr>
      <vt:lpstr>   Ons doel:       Samen Jezus Christus dienen in woord en daad! </vt:lpstr>
      <vt:lpstr>Wie gingen er voor in de dienst:</vt:lpstr>
      <vt:lpstr>Vergadering leiding gemeente </vt:lpstr>
      <vt:lpstr>Mutaties</vt:lpstr>
      <vt:lpstr>Overleden in 2022</vt:lpstr>
      <vt:lpstr>Overleden in 2022</vt:lpstr>
      <vt:lpstr>Geboren</vt:lpstr>
      <vt:lpstr>Geboortekaartjes</vt:lpstr>
      <vt:lpstr>             Geboortekaartjes</vt:lpstr>
      <vt:lpstr>Geboortekaartjes</vt:lpstr>
      <vt:lpstr>Opdragen</vt:lpstr>
      <vt:lpstr>Opdragen</vt:lpstr>
      <vt:lpstr>Diensten</vt:lpstr>
      <vt:lpstr>Januari 2022</vt:lpstr>
      <vt:lpstr>Februari 2022</vt:lpstr>
      <vt:lpstr>Maart 2022</vt:lpstr>
      <vt:lpstr>April 2022</vt:lpstr>
      <vt:lpstr>Mei 2022</vt:lpstr>
      <vt:lpstr>Juni 2022</vt:lpstr>
      <vt:lpstr>Juli/Augustus 2022</vt:lpstr>
      <vt:lpstr>September 2022</vt:lpstr>
      <vt:lpstr>startzondag</vt:lpstr>
      <vt:lpstr>startzondag</vt:lpstr>
      <vt:lpstr>startzondag</vt:lpstr>
      <vt:lpstr>startzondag</vt:lpstr>
      <vt:lpstr>De energiecrisis</vt:lpstr>
      <vt:lpstr>Oktober 2022</vt:lpstr>
      <vt:lpstr>Oktober 2022</vt:lpstr>
      <vt:lpstr>Oktober 2022</vt:lpstr>
      <vt:lpstr>Oktober 2022</vt:lpstr>
      <vt:lpstr>Oktober 2022</vt:lpstr>
      <vt:lpstr>PowerPoint-presentatie</vt:lpstr>
      <vt:lpstr>December 2022</vt:lpstr>
      <vt:lpstr>Gezinsdienst Pagedal 18 december</vt:lpstr>
      <vt:lpstr>Kerst 2022</vt:lpstr>
      <vt:lpstr>Kerstmorgen 2022</vt:lpstr>
      <vt:lpstr>Samenkomsten en techniek</vt:lpstr>
      <vt:lpstr>PowerPoint-presentatie</vt:lpstr>
      <vt:lpstr>Verenigingen</vt:lpstr>
      <vt:lpstr>Communicatie en PR: </vt:lpstr>
      <vt:lpstr>Beheer</vt:lpstr>
      <vt:lpstr>Vorming en Toerusting, Uniezaken</vt:lpstr>
      <vt:lpstr>PowerPoint-presentatie</vt:lpstr>
      <vt:lpstr>Jaarthema: Kom eens uit je huis</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Jaarverslag 2016</dc:title>
  <dc:creator>Marjo</dc:creator>
  <cp:lastModifiedBy>F de Vries</cp:lastModifiedBy>
  <cp:revision>322</cp:revision>
  <dcterms:created xsi:type="dcterms:W3CDTF">2017-03-20T18:18:52Z</dcterms:created>
  <dcterms:modified xsi:type="dcterms:W3CDTF">2023-01-30T11:22:53Z</dcterms:modified>
</cp:coreProperties>
</file>