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6" r:id="rId3"/>
    <p:sldId id="257" r:id="rId4"/>
    <p:sldId id="258" r:id="rId5"/>
    <p:sldId id="259" r:id="rId6"/>
    <p:sldId id="260" r:id="rId7"/>
    <p:sldId id="261" r:id="rId8"/>
    <p:sldId id="267" r:id="rId9"/>
    <p:sldId id="281" r:id="rId10"/>
    <p:sldId id="268" r:id="rId11"/>
    <p:sldId id="277" r:id="rId12"/>
    <p:sldId id="280" r:id="rId13"/>
    <p:sldId id="269" r:id="rId14"/>
    <p:sldId id="264" r:id="rId15"/>
    <p:sldId id="282" r:id="rId16"/>
    <p:sldId id="266" r:id="rId17"/>
    <p:sldId id="283" r:id="rId18"/>
    <p:sldId id="284" r:id="rId19"/>
    <p:sldId id="271" r:id="rId20"/>
    <p:sldId id="272" r:id="rId21"/>
    <p:sldId id="273" r:id="rId22"/>
    <p:sldId id="274" r:id="rId23"/>
    <p:sldId id="275" r:id="rId24"/>
    <p:sldId id="279"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 de Vries" initials="FdV" lastIdx="3" clrIdx="0">
    <p:extLst>
      <p:ext uri="{19B8F6BF-5375-455C-9EA6-DF929625EA0E}">
        <p15:presenceInfo xmlns:p15="http://schemas.microsoft.com/office/powerpoint/2012/main" userId="4ac2ab27c3a379be" providerId="Windows Live"/>
      </p:ext>
    </p:extLst>
  </p:cmAuthor>
  <p:cmAuthor id="2" name="Mieneke de Vries" initials="MdV" lastIdx="1" clrIdx="1">
    <p:extLst>
      <p:ext uri="{19B8F6BF-5375-455C-9EA6-DF929625EA0E}">
        <p15:presenceInfo xmlns:p15="http://schemas.microsoft.com/office/powerpoint/2012/main" userId="S::vriesdem@stadskanaal.nl::43435ce3-6869-4370-bdef-585045568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15T12:09:24.342"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4CC3D-798E-4033-A12A-DA92B7C79C9E}" type="datetimeFigureOut">
              <a:rPr lang="nl-NL" smtClean="0"/>
              <a:t>5-7-2021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E7675-16B8-4922-90BA-2BC48F3C824F}" type="slidenum">
              <a:rPr lang="nl-NL" smtClean="0"/>
              <a:t>‹nr.›</a:t>
            </a:fld>
            <a:endParaRPr lang="nl-NL"/>
          </a:p>
        </p:txBody>
      </p:sp>
    </p:spTree>
    <p:extLst>
      <p:ext uri="{BB962C8B-B14F-4D97-AF65-F5344CB8AC3E}">
        <p14:creationId xmlns:p14="http://schemas.microsoft.com/office/powerpoint/2010/main" val="132440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BE7675-16B8-4922-90BA-2BC48F3C824F}" type="slidenum">
              <a:rPr lang="nl-NL" smtClean="0"/>
              <a:t>13</a:t>
            </a:fld>
            <a:endParaRPr lang="nl-NL"/>
          </a:p>
        </p:txBody>
      </p:sp>
    </p:spTree>
    <p:extLst>
      <p:ext uri="{BB962C8B-B14F-4D97-AF65-F5344CB8AC3E}">
        <p14:creationId xmlns:p14="http://schemas.microsoft.com/office/powerpoint/2010/main" val="75132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145556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402147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33278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66265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49389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D6A2CA2-2935-4E13-9939-60D1D713074F}" type="datetimeFigureOut">
              <a:rPr lang="nl-NL" smtClean="0"/>
              <a:t>5-7-2021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57414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D6A2CA2-2935-4E13-9939-60D1D713074F}" type="datetimeFigureOut">
              <a:rPr lang="nl-NL" smtClean="0"/>
              <a:t>5-7-2021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345500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D6A2CA2-2935-4E13-9939-60D1D713074F}" type="datetimeFigureOut">
              <a:rPr lang="nl-NL" smtClean="0"/>
              <a:t>5-7-2021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08037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6A2CA2-2935-4E13-9939-60D1D713074F}" type="datetimeFigureOut">
              <a:rPr lang="nl-NL" smtClean="0"/>
              <a:t>5-7-2021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424709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6A2CA2-2935-4E13-9939-60D1D713074F}" type="datetimeFigureOut">
              <a:rPr lang="nl-NL" smtClean="0"/>
              <a:t>5-7-2021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87303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6A2CA2-2935-4E13-9939-60D1D713074F}" type="datetimeFigureOut">
              <a:rPr lang="nl-NL" smtClean="0"/>
              <a:t>5-7-2021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188934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A2CA2-2935-4E13-9939-60D1D713074F}" type="datetimeFigureOut">
              <a:rPr lang="nl-NL" smtClean="0"/>
              <a:t>5-7-2021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7180A-EED8-4AD1-84DA-2F095A338F67}" type="slidenum">
              <a:rPr lang="nl-NL" smtClean="0"/>
              <a:t>‹nr.›</a:t>
            </a:fld>
            <a:endParaRPr lang="nl-NL"/>
          </a:p>
        </p:txBody>
      </p:sp>
    </p:spTree>
    <p:extLst>
      <p:ext uri="{BB962C8B-B14F-4D97-AF65-F5344CB8AC3E}">
        <p14:creationId xmlns:p14="http://schemas.microsoft.com/office/powerpoint/2010/main" val="110105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692696"/>
            <a:ext cx="7772400" cy="1800199"/>
          </a:xfrm>
        </p:spPr>
        <p:txBody>
          <a:bodyPr>
            <a:normAutofit/>
          </a:bodyPr>
          <a:lstStyle/>
          <a:p>
            <a:r>
              <a:rPr lang="nl-NL" sz="6000" b="1"/>
              <a:t>Jaarverslag 2020</a:t>
            </a:r>
            <a:endParaRPr lang="nl-NL" sz="6000" b="1" dirty="0"/>
          </a:p>
        </p:txBody>
      </p:sp>
      <p:sp>
        <p:nvSpPr>
          <p:cNvPr id="3" name="Ondertitel 2"/>
          <p:cNvSpPr>
            <a:spLocks noGrp="1"/>
          </p:cNvSpPr>
          <p:nvPr>
            <p:ph type="subTitle" idx="1"/>
          </p:nvPr>
        </p:nvSpPr>
        <p:spPr>
          <a:xfrm>
            <a:off x="1371600" y="4797152"/>
            <a:ext cx="6400800" cy="2736304"/>
          </a:xfrm>
        </p:spPr>
        <p:txBody>
          <a:bodyPr>
            <a:noAutofit/>
          </a:bodyPr>
          <a:lstStyle/>
          <a:p>
            <a:r>
              <a:rPr lang="nl-NL" sz="4000" b="1" dirty="0">
                <a:solidFill>
                  <a:schemeClr val="tx1"/>
                </a:solidFill>
              </a:rPr>
              <a:t>Baptisten gemeente Stadskanaal Zuid </a:t>
            </a:r>
          </a:p>
        </p:txBody>
      </p:sp>
      <p:pic>
        <p:nvPicPr>
          <p:cNvPr id="5" name="Afbeelding 4">
            <a:extLst>
              <a:ext uri="{FF2B5EF4-FFF2-40B4-BE49-F238E27FC236}">
                <a16:creationId xmlns:a16="http://schemas.microsoft.com/office/drawing/2014/main" id="{D028B6AF-5A80-4DCC-ABF3-CD61188AD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4944"/>
            <a:ext cx="9144000" cy="1145396"/>
          </a:xfrm>
          <a:prstGeom prst="rect">
            <a:avLst/>
          </a:prstGeom>
        </p:spPr>
      </p:pic>
    </p:spTree>
    <p:extLst>
      <p:ext uri="{BB962C8B-B14F-4D97-AF65-F5344CB8AC3E}">
        <p14:creationId xmlns:p14="http://schemas.microsoft.com/office/powerpoint/2010/main" val="298297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Maart/ April</a:t>
            </a:r>
          </a:p>
        </p:txBody>
      </p:sp>
      <p:sp>
        <p:nvSpPr>
          <p:cNvPr id="3" name="Tijdelijke aanduiding voor inhoud 2"/>
          <p:cNvSpPr>
            <a:spLocks noGrp="1"/>
          </p:cNvSpPr>
          <p:nvPr>
            <p:ph sz="half" idx="1"/>
          </p:nvPr>
        </p:nvSpPr>
        <p:spPr>
          <a:xfrm>
            <a:off x="1475656" y="476672"/>
            <a:ext cx="6408712" cy="6192688"/>
          </a:xfrm>
        </p:spPr>
        <p:txBody>
          <a:bodyPr/>
          <a:lstStyle/>
          <a:p>
            <a:endParaRPr lang="nl-NL" dirty="0"/>
          </a:p>
          <a:p>
            <a:pPr marL="0" indent="0">
              <a:buNone/>
            </a:pPr>
            <a:r>
              <a:rPr lang="nl-NL" dirty="0"/>
              <a:t>Vanaf 28 maart start van de online diensten i.v.m. covid 19 zonder bezoekers.</a:t>
            </a:r>
          </a:p>
          <a:p>
            <a:r>
              <a:rPr lang="nl-NL" dirty="0"/>
              <a:t>Uitzending via de kerkomroep</a:t>
            </a:r>
          </a:p>
          <a:p>
            <a:endParaRPr lang="nl-NL" dirty="0"/>
          </a:p>
          <a:p>
            <a:endParaRPr lang="nl-NL" dirty="0"/>
          </a:p>
          <a:p>
            <a:endParaRPr lang="nl-NL" dirty="0"/>
          </a:p>
          <a:p>
            <a:endParaRPr lang="nl-NL" dirty="0"/>
          </a:p>
          <a:p>
            <a:endParaRPr lang="nl-NL" dirty="0"/>
          </a:p>
          <a:p>
            <a:endParaRPr lang="nl-NL" dirty="0"/>
          </a:p>
          <a:p>
            <a:endParaRPr lang="nl-NL" dirty="0"/>
          </a:p>
          <a:p>
            <a:r>
              <a:rPr lang="nl-NL" dirty="0"/>
              <a:t>Paaseitjes Crea Kids</a:t>
            </a:r>
          </a:p>
        </p:txBody>
      </p:sp>
      <p:pic>
        <p:nvPicPr>
          <p:cNvPr id="6" name="Afbeelding 5">
            <a:extLst>
              <a:ext uri="{FF2B5EF4-FFF2-40B4-BE49-F238E27FC236}">
                <a16:creationId xmlns:a16="http://schemas.microsoft.com/office/drawing/2014/main" id="{7906EB4F-E72A-40BC-BD60-1FC370B73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420888"/>
            <a:ext cx="4392488" cy="3096344"/>
          </a:xfrm>
          <a:prstGeom prst="rect">
            <a:avLst/>
          </a:prstGeom>
        </p:spPr>
      </p:pic>
    </p:spTree>
    <p:extLst>
      <p:ext uri="{BB962C8B-B14F-4D97-AF65-F5344CB8AC3E}">
        <p14:creationId xmlns:p14="http://schemas.microsoft.com/office/powerpoint/2010/main" val="137297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Mei - Juni</a:t>
            </a:r>
          </a:p>
        </p:txBody>
      </p:sp>
      <p:sp>
        <p:nvSpPr>
          <p:cNvPr id="3" name="Tijdelijke aanduiding voor inhoud 2"/>
          <p:cNvSpPr>
            <a:spLocks noGrp="1"/>
          </p:cNvSpPr>
          <p:nvPr>
            <p:ph sz="half" idx="1"/>
          </p:nvPr>
        </p:nvSpPr>
        <p:spPr/>
        <p:txBody>
          <a:bodyPr/>
          <a:lstStyle/>
          <a:p>
            <a:endParaRPr lang="nl-NL" sz="2400" dirty="0"/>
          </a:p>
          <a:p>
            <a:endParaRPr lang="nl-NL" dirty="0"/>
          </a:p>
        </p:txBody>
      </p:sp>
      <p:sp>
        <p:nvSpPr>
          <p:cNvPr id="4" name="Tijdelijke aanduiding voor inhoud 3"/>
          <p:cNvSpPr>
            <a:spLocks noGrp="1"/>
          </p:cNvSpPr>
          <p:nvPr>
            <p:ph sz="half" idx="2"/>
          </p:nvPr>
        </p:nvSpPr>
        <p:spPr>
          <a:xfrm>
            <a:off x="899592" y="1600200"/>
            <a:ext cx="7787208" cy="4525963"/>
          </a:xfrm>
        </p:spPr>
        <p:txBody>
          <a:bodyPr/>
          <a:lstStyle/>
          <a:p>
            <a:endParaRPr lang="nl-NL" dirty="0"/>
          </a:p>
          <a:p>
            <a:endParaRPr lang="nl-NL" dirty="0"/>
          </a:p>
          <a:p>
            <a:endParaRPr lang="nl-NL" dirty="0"/>
          </a:p>
        </p:txBody>
      </p:sp>
      <p:sp>
        <p:nvSpPr>
          <p:cNvPr id="5" name="Tekstvak 4"/>
          <p:cNvSpPr txBox="1"/>
          <p:nvPr/>
        </p:nvSpPr>
        <p:spPr>
          <a:xfrm>
            <a:off x="859498" y="1308635"/>
            <a:ext cx="7528925" cy="5355312"/>
          </a:xfrm>
          <a:prstGeom prst="rect">
            <a:avLst/>
          </a:prstGeom>
          <a:noFill/>
        </p:spPr>
        <p:txBody>
          <a:bodyPr wrap="square" rtlCol="0">
            <a:spAutoFit/>
          </a:bodyPr>
          <a:lstStyle/>
          <a:p>
            <a:r>
              <a:rPr lang="nl-NL" dirty="0"/>
              <a:t>     </a:t>
            </a:r>
          </a:p>
          <a:p>
            <a:r>
              <a:rPr lang="nl-NL" sz="5400" dirty="0"/>
              <a:t>start van de online uitzendingen via u-tube kanaal.</a:t>
            </a:r>
          </a:p>
          <a:p>
            <a:endParaRPr lang="nl-NL" sz="5400" dirty="0"/>
          </a:p>
          <a:p>
            <a:r>
              <a:rPr lang="nl-NL" sz="5400" dirty="0"/>
              <a:t>Oprichting corona werkgroep.</a:t>
            </a:r>
          </a:p>
        </p:txBody>
      </p:sp>
    </p:spTree>
    <p:extLst>
      <p:ext uri="{BB962C8B-B14F-4D97-AF65-F5344CB8AC3E}">
        <p14:creationId xmlns:p14="http://schemas.microsoft.com/office/powerpoint/2010/main" val="261276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E0838-F51D-4FAD-95C4-7E95C9E4A97F}"/>
              </a:ext>
            </a:extLst>
          </p:cNvPr>
          <p:cNvSpPr>
            <a:spLocks noGrp="1"/>
          </p:cNvSpPr>
          <p:nvPr>
            <p:ph type="title"/>
          </p:nvPr>
        </p:nvSpPr>
        <p:spPr/>
        <p:txBody>
          <a:bodyPr/>
          <a:lstStyle/>
          <a:p>
            <a:r>
              <a:rPr lang="nl-NL" dirty="0"/>
              <a:t>Juli / Augustus</a:t>
            </a:r>
          </a:p>
        </p:txBody>
      </p:sp>
      <p:graphicFrame>
        <p:nvGraphicFramePr>
          <p:cNvPr id="5" name="Tijdelijke aanduiding voor inhoud 4">
            <a:extLst>
              <a:ext uri="{FF2B5EF4-FFF2-40B4-BE49-F238E27FC236}">
                <a16:creationId xmlns:a16="http://schemas.microsoft.com/office/drawing/2014/main" id="{598333F7-A66A-4C34-B39F-48E6C7C960D4}"/>
              </a:ext>
            </a:extLst>
          </p:cNvPr>
          <p:cNvGraphicFramePr>
            <a:graphicFrameLocks noGrp="1"/>
          </p:cNvGraphicFramePr>
          <p:nvPr>
            <p:ph sz="half" idx="1"/>
            <p:extLst>
              <p:ext uri="{D42A27DB-BD31-4B8C-83A1-F6EECF244321}">
                <p14:modId xmlns:p14="http://schemas.microsoft.com/office/powerpoint/2010/main" val="288345544"/>
              </p:ext>
            </p:extLst>
          </p:nvPr>
        </p:nvGraphicFramePr>
        <p:xfrm>
          <a:off x="683568" y="1417638"/>
          <a:ext cx="7416824" cy="1135220"/>
        </p:xfrm>
        <a:graphic>
          <a:graphicData uri="http://schemas.openxmlformats.org/drawingml/2006/table">
            <a:tbl>
              <a:tblPr/>
              <a:tblGrid>
                <a:gridCol w="124664">
                  <a:extLst>
                    <a:ext uri="{9D8B030D-6E8A-4147-A177-3AD203B41FA5}">
                      <a16:colId xmlns:a16="http://schemas.microsoft.com/office/drawing/2014/main" val="1126512826"/>
                    </a:ext>
                  </a:extLst>
                </a:gridCol>
                <a:gridCol w="441867">
                  <a:extLst>
                    <a:ext uri="{9D8B030D-6E8A-4147-A177-3AD203B41FA5}">
                      <a16:colId xmlns:a16="http://schemas.microsoft.com/office/drawing/2014/main" val="1147243502"/>
                    </a:ext>
                  </a:extLst>
                </a:gridCol>
                <a:gridCol w="6850293">
                  <a:extLst>
                    <a:ext uri="{9D8B030D-6E8A-4147-A177-3AD203B41FA5}">
                      <a16:colId xmlns:a16="http://schemas.microsoft.com/office/drawing/2014/main" val="3549843182"/>
                    </a:ext>
                  </a:extLst>
                </a:gridCol>
              </a:tblGrid>
              <a:tr h="1003250">
                <a:tc>
                  <a:txBody>
                    <a:bodyPr/>
                    <a:lstStyle/>
                    <a:p>
                      <a:pPr fontAlgn="base"/>
                      <a:endParaRPr lang="nl-NL" sz="700" dirty="0">
                        <a:effectLst/>
                        <a:latin typeface="inherit"/>
                      </a:endParaRPr>
                    </a:p>
                  </a:txBody>
                  <a:tcPr marL="37941" marR="37941" marT="18970" marB="18970">
                    <a:lnL>
                      <a:noFill/>
                    </a:lnL>
                    <a:lnR>
                      <a:noFill/>
                    </a:lnR>
                    <a:lnT>
                      <a:noFill/>
                    </a:lnT>
                    <a:lnB>
                      <a:noFill/>
                    </a:lnB>
                  </a:tcPr>
                </a:tc>
                <a:tc>
                  <a:txBody>
                    <a:bodyPr/>
                    <a:lstStyle/>
                    <a:p>
                      <a:pPr fontAlgn="base"/>
                      <a:endParaRPr lang="nl-NL" sz="700" dirty="0">
                        <a:effectLst/>
                        <a:latin typeface="inherit"/>
                      </a:endParaRPr>
                    </a:p>
                  </a:txBody>
                  <a:tcPr marL="37941" marR="37941" marT="18970" marB="18970" anchor="ctr">
                    <a:lnL>
                      <a:noFill/>
                    </a:lnL>
                    <a:lnR>
                      <a:noFill/>
                    </a:lnR>
                    <a:lnT>
                      <a:noFill/>
                    </a:lnT>
                    <a:lnB>
                      <a:noFill/>
                    </a:lnB>
                  </a:tcPr>
                </a:tc>
                <a:tc>
                  <a:txBody>
                    <a:bodyPr/>
                    <a:lstStyle/>
                    <a:p>
                      <a:pPr fontAlgn="base"/>
                      <a:r>
                        <a:rPr lang="nl-NL" sz="3600" dirty="0">
                          <a:effectLst/>
                          <a:latin typeface="inherit"/>
                        </a:rPr>
                        <a:t>Vanaf 12 juli de diensten beperkt toegankelijk.</a:t>
                      </a:r>
                    </a:p>
                  </a:txBody>
                  <a:tcPr marL="37941" marR="37941" marT="18970" marB="18970" anchor="ctr">
                    <a:lnL>
                      <a:noFill/>
                    </a:lnL>
                    <a:lnR>
                      <a:noFill/>
                    </a:lnR>
                    <a:lnT>
                      <a:noFill/>
                    </a:lnT>
                    <a:lnB>
                      <a:noFill/>
                    </a:lnB>
                  </a:tcPr>
                </a:tc>
                <a:extLst>
                  <a:ext uri="{0D108BD9-81ED-4DB2-BD59-A6C34878D82A}">
                    <a16:rowId xmlns:a16="http://schemas.microsoft.com/office/drawing/2014/main" val="3824443054"/>
                  </a:ext>
                </a:extLst>
              </a:tr>
            </a:tbl>
          </a:graphicData>
        </a:graphic>
      </p:graphicFrame>
      <p:pic>
        <p:nvPicPr>
          <p:cNvPr id="4" name="Afbeelding 3">
            <a:extLst>
              <a:ext uri="{FF2B5EF4-FFF2-40B4-BE49-F238E27FC236}">
                <a16:creationId xmlns:a16="http://schemas.microsoft.com/office/drawing/2014/main" id="{146323A9-10DF-493C-8A4A-6290ED214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552858"/>
            <a:ext cx="6624736" cy="4188510"/>
          </a:xfrm>
          <a:prstGeom prst="rect">
            <a:avLst/>
          </a:prstGeom>
        </p:spPr>
      </p:pic>
    </p:spTree>
    <p:extLst>
      <p:ext uri="{BB962C8B-B14F-4D97-AF65-F5344CB8AC3E}">
        <p14:creationId xmlns:p14="http://schemas.microsoft.com/office/powerpoint/2010/main" val="164584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796950"/>
          </a:xfrm>
        </p:spPr>
        <p:txBody>
          <a:bodyPr/>
          <a:lstStyle/>
          <a:p>
            <a:r>
              <a:rPr lang="nl-NL" dirty="0"/>
              <a:t>September </a:t>
            </a:r>
          </a:p>
        </p:txBody>
      </p:sp>
      <p:sp>
        <p:nvSpPr>
          <p:cNvPr id="3" name="Tijdelijke aanduiding voor inhoud 2"/>
          <p:cNvSpPr>
            <a:spLocks noGrp="1"/>
          </p:cNvSpPr>
          <p:nvPr>
            <p:ph idx="1"/>
          </p:nvPr>
        </p:nvSpPr>
        <p:spPr>
          <a:xfrm>
            <a:off x="755576" y="1268760"/>
            <a:ext cx="8229600" cy="1143000"/>
          </a:xfrm>
        </p:spPr>
        <p:txBody>
          <a:bodyPr>
            <a:normAutofit/>
          </a:bodyPr>
          <a:lstStyle/>
          <a:p>
            <a:pPr marL="0" indent="0">
              <a:buNone/>
            </a:pPr>
            <a:r>
              <a:rPr lang="nl-NL" sz="4000" dirty="0"/>
              <a:t>       </a:t>
            </a:r>
            <a:endParaRPr lang="nl-NL" sz="4000" i="1" dirty="0"/>
          </a:p>
        </p:txBody>
      </p:sp>
      <p:sp>
        <p:nvSpPr>
          <p:cNvPr id="9" name="Tekstvak 8">
            <a:extLst>
              <a:ext uri="{FF2B5EF4-FFF2-40B4-BE49-F238E27FC236}">
                <a16:creationId xmlns:a16="http://schemas.microsoft.com/office/drawing/2014/main" id="{CF14650D-E29B-45BC-BE13-7E783D180F68}"/>
              </a:ext>
            </a:extLst>
          </p:cNvPr>
          <p:cNvSpPr txBox="1"/>
          <p:nvPr/>
        </p:nvSpPr>
        <p:spPr>
          <a:xfrm>
            <a:off x="282352" y="-573014"/>
            <a:ext cx="9176048" cy="7010381"/>
          </a:xfrm>
          <a:prstGeom prst="rect">
            <a:avLst/>
          </a:prstGeom>
          <a:noFill/>
        </p:spPr>
        <p:txBody>
          <a:bodyPr wrap="square">
            <a:spAutoFit/>
          </a:bodyPr>
          <a:lstStyle/>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Themadienst 6 september 2020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Zoals u eerder heeft kunnen lezen op de Nieuwsbrief, gaat de startzondag op 6 september helaas niet door. We willen deze ochtend wel een themadienst houden, met het thema ''Samen Thuis''.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We volgen de diensten sinds halverwege maart vooral thuis en daarin zijn we samen thuis. Maar doordat we verbonden zijn met onze gemeente en via het geloof, mogen we ook Samen Thuis (bij God) zijn.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Verbondenheid op afstand! Er zullen deze ochtend uiteraard geen fysieke activiteiten worden georganiseerd, maar er wordt wel gewerkt aan een digitaal document voor de gemeente.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Hierin komt onder andere informatie van diverse verenigingen, iets voor de kinderen, een (Bijbel)verhaal, gebedspunten te staan. Heeft u zelf een bijzonder verhaal, iets wat u met de gemeente wilt delen, een Bijbeltekst of lied dat u in de afgelopen (corona)periode heeft geholpen? Dan mag u dit opsturen naar jokehofman1990@hotmail.com.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Er zijn al veel leuke items binnengekomen, maar er is plaats voor meer! Het document zal op 6 september 2020 digitaal worden verstuurd aan de gemeente.</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sz="2400" dirty="0">
                <a:effectLst/>
                <a:latin typeface="Calibri" panose="020F0502020204030204" pitchFamily="34" charset="0"/>
                <a:ea typeface="Calibri" panose="020F0502020204030204" pitchFamily="34" charset="0"/>
                <a:cs typeface="Times New Roman" panose="02020603050405020304" pitchFamily="18" charset="0"/>
              </a:rPr>
              <a:t>Met o.a. een pub quiz en een thema met bouwstenen.</a:t>
            </a:r>
          </a:p>
        </p:txBody>
      </p:sp>
    </p:spTree>
    <p:extLst>
      <p:ext uri="{BB962C8B-B14F-4D97-AF65-F5344CB8AC3E}">
        <p14:creationId xmlns:p14="http://schemas.microsoft.com/office/powerpoint/2010/main" val="1588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p:txBody>
          <a:bodyPr/>
          <a:lstStyle/>
          <a:p>
            <a:endParaRPr lang="nl-NL" dirty="0"/>
          </a:p>
          <a:p>
            <a:endParaRPr lang="nl-NL" dirty="0"/>
          </a:p>
          <a:p>
            <a:pPr marL="0" indent="0">
              <a:buNone/>
            </a:pPr>
            <a:endParaRPr lang="nl-NL" dirty="0"/>
          </a:p>
          <a:p>
            <a:endParaRPr lang="nl-NL" dirty="0"/>
          </a:p>
          <a:p>
            <a:endParaRPr lang="nl-NL" dirty="0"/>
          </a:p>
          <a:p>
            <a:endParaRPr lang="nl-NL" dirty="0"/>
          </a:p>
          <a:p>
            <a:endParaRPr lang="nl-NL" dirty="0"/>
          </a:p>
          <a:p>
            <a:endParaRPr lang="nl-NL" dirty="0"/>
          </a:p>
        </p:txBody>
      </p:sp>
      <p:sp>
        <p:nvSpPr>
          <p:cNvPr id="2" name="Tijdelijke aanduiding voor inhoud 1"/>
          <p:cNvSpPr>
            <a:spLocks noGrp="1"/>
          </p:cNvSpPr>
          <p:nvPr>
            <p:ph sz="half" idx="2"/>
          </p:nvPr>
        </p:nvSpPr>
        <p:spPr>
          <a:xfrm>
            <a:off x="395536" y="1600200"/>
            <a:ext cx="8291264" cy="4525963"/>
          </a:xfrm>
        </p:spPr>
        <p:txBody>
          <a:bodyPr/>
          <a:lstStyle/>
          <a:p>
            <a:endParaRPr lang="nl-NL" dirty="0"/>
          </a:p>
          <a:p>
            <a:pPr marL="0" indent="0">
              <a:buNone/>
            </a:pPr>
            <a:endParaRPr lang="nl-NL" dirty="0"/>
          </a:p>
          <a:p>
            <a:pPr marL="0" indent="0">
              <a:buNone/>
            </a:pPr>
            <a:endParaRPr lang="nl-NL" dirty="0"/>
          </a:p>
        </p:txBody>
      </p:sp>
      <p:sp>
        <p:nvSpPr>
          <p:cNvPr id="4" name="Tekstvak 3"/>
          <p:cNvSpPr txBox="1"/>
          <p:nvPr/>
        </p:nvSpPr>
        <p:spPr>
          <a:xfrm>
            <a:off x="1979712" y="1027395"/>
            <a:ext cx="5112568" cy="3785652"/>
          </a:xfrm>
          <a:prstGeom prst="rect">
            <a:avLst/>
          </a:prstGeom>
          <a:noFill/>
        </p:spPr>
        <p:txBody>
          <a:bodyPr wrap="square" rtlCol="0">
            <a:spAutoFit/>
          </a:bodyPr>
          <a:lstStyle/>
          <a:p>
            <a:r>
              <a:rPr lang="nl-NL" sz="4000" b="1" dirty="0"/>
              <a:t>Oktober  &amp; november </a:t>
            </a:r>
            <a:r>
              <a:rPr lang="nl-NL" sz="4000" dirty="0"/>
              <a:t>vanaf 24 oktober weer online diensten zonder bezoekers.</a:t>
            </a:r>
          </a:p>
          <a:p>
            <a:endParaRPr lang="nl-NL" sz="4000" dirty="0"/>
          </a:p>
          <a:p>
            <a:r>
              <a:rPr lang="nl-NL" sz="4000" dirty="0"/>
              <a:t>Doorgeefboekje.</a:t>
            </a:r>
          </a:p>
        </p:txBody>
      </p:sp>
      <p:pic>
        <p:nvPicPr>
          <p:cNvPr id="6" name="Afbeelding 5">
            <a:extLst>
              <a:ext uri="{FF2B5EF4-FFF2-40B4-BE49-F238E27FC236}">
                <a16:creationId xmlns:a16="http://schemas.microsoft.com/office/drawing/2014/main" id="{F3BF2E2F-DD09-4D0C-ABBE-7B54BBC93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924944"/>
            <a:ext cx="2736304" cy="3645024"/>
          </a:xfrm>
          <a:prstGeom prst="rect">
            <a:avLst/>
          </a:prstGeom>
        </p:spPr>
      </p:pic>
    </p:spTree>
    <p:extLst>
      <p:ext uri="{BB962C8B-B14F-4D97-AF65-F5344CB8AC3E}">
        <p14:creationId xmlns:p14="http://schemas.microsoft.com/office/powerpoint/2010/main" val="188328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9CF73-D35F-4166-AA42-C82853B132A5}"/>
              </a:ext>
            </a:extLst>
          </p:cNvPr>
          <p:cNvSpPr>
            <a:spLocks noGrp="1"/>
          </p:cNvSpPr>
          <p:nvPr>
            <p:ph type="title"/>
          </p:nvPr>
        </p:nvSpPr>
        <p:spPr/>
        <p:txBody>
          <a:bodyPr/>
          <a:lstStyle/>
          <a:p>
            <a:r>
              <a:rPr lang="nl-NL" dirty="0"/>
              <a:t>Doorgeefboekje</a:t>
            </a:r>
          </a:p>
        </p:txBody>
      </p:sp>
      <p:pic>
        <p:nvPicPr>
          <p:cNvPr id="6" name="Tijdelijke aanduiding voor inhoud 5">
            <a:extLst>
              <a:ext uri="{FF2B5EF4-FFF2-40B4-BE49-F238E27FC236}">
                <a16:creationId xmlns:a16="http://schemas.microsoft.com/office/drawing/2014/main" id="{9C1F1A0F-2056-4062-BABB-27C91ACD01B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196752"/>
            <a:ext cx="4038600" cy="2232248"/>
          </a:xfrm>
        </p:spPr>
      </p:pic>
      <p:pic>
        <p:nvPicPr>
          <p:cNvPr id="10" name="Tijdelijke aanduiding voor inhoud 9">
            <a:extLst>
              <a:ext uri="{FF2B5EF4-FFF2-40B4-BE49-F238E27FC236}">
                <a16:creationId xmlns:a16="http://schemas.microsoft.com/office/drawing/2014/main" id="{1C434574-A072-41CB-917F-1566F2A43E9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pic>
        <p:nvPicPr>
          <p:cNvPr id="12" name="Afbeelding 11">
            <a:extLst>
              <a:ext uri="{FF2B5EF4-FFF2-40B4-BE49-F238E27FC236}">
                <a16:creationId xmlns:a16="http://schemas.microsoft.com/office/drawing/2014/main" id="{00B3F267-F583-4886-A8FF-683A72F63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05" y="3573016"/>
            <a:ext cx="4385227" cy="3168352"/>
          </a:xfrm>
          <a:prstGeom prst="rect">
            <a:avLst/>
          </a:prstGeom>
        </p:spPr>
      </p:pic>
    </p:spTree>
    <p:extLst>
      <p:ext uri="{BB962C8B-B14F-4D97-AF65-F5344CB8AC3E}">
        <p14:creationId xmlns:p14="http://schemas.microsoft.com/office/powerpoint/2010/main" val="23077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772816"/>
            <a:ext cx="8229600" cy="4824535"/>
          </a:xfrm>
        </p:spPr>
        <p:txBody>
          <a:bodyPr/>
          <a:lstStyle/>
          <a:p>
            <a:r>
              <a:rPr lang="nl-NL" dirty="0"/>
              <a:t>Thema kerstdiensten:</a:t>
            </a:r>
            <a:br>
              <a:rPr lang="nl-NL" dirty="0"/>
            </a:br>
            <a:br>
              <a:rPr lang="nl-NL" dirty="0"/>
            </a:br>
            <a:br>
              <a:rPr lang="nl-NL" dirty="0"/>
            </a:br>
            <a:br>
              <a:rPr lang="nl-NL" dirty="0"/>
            </a:br>
            <a:br>
              <a:rPr lang="nl-NL" dirty="0"/>
            </a:br>
            <a:br>
              <a:rPr lang="nl-NL" dirty="0"/>
            </a:br>
            <a:endParaRPr lang="nl-NL" dirty="0"/>
          </a:p>
        </p:txBody>
      </p:sp>
      <p:sp>
        <p:nvSpPr>
          <p:cNvPr id="8" name="Tijdelijke aanduiding voor inhoud 7">
            <a:extLst>
              <a:ext uri="{FF2B5EF4-FFF2-40B4-BE49-F238E27FC236}">
                <a16:creationId xmlns:a16="http://schemas.microsoft.com/office/drawing/2014/main" id="{456F74F9-7E98-4DB9-A652-7A76388D54A5}"/>
              </a:ext>
            </a:extLst>
          </p:cNvPr>
          <p:cNvSpPr>
            <a:spLocks noGrp="1"/>
          </p:cNvSpPr>
          <p:nvPr>
            <p:ph sz="half" idx="1"/>
          </p:nvPr>
        </p:nvSpPr>
        <p:spPr>
          <a:xfrm>
            <a:off x="457200" y="404665"/>
            <a:ext cx="8363272" cy="1368152"/>
          </a:xfrm>
        </p:spPr>
        <p:txBody>
          <a:bodyPr/>
          <a:lstStyle/>
          <a:p>
            <a:pPr marL="0" indent="0">
              <a:buNone/>
            </a:pPr>
            <a:r>
              <a:rPr lang="nl-NL" b="1" dirty="0"/>
              <a:t>                              </a:t>
            </a:r>
          </a:p>
          <a:p>
            <a:pPr marL="0" indent="0">
              <a:buNone/>
            </a:pPr>
            <a:r>
              <a:rPr lang="nl-NL" b="1" dirty="0"/>
              <a:t>                                    </a:t>
            </a:r>
            <a:r>
              <a:rPr lang="nl-NL" sz="3600" b="1" dirty="0"/>
              <a:t>December</a:t>
            </a:r>
          </a:p>
        </p:txBody>
      </p:sp>
      <p:pic>
        <p:nvPicPr>
          <p:cNvPr id="4" name="Afbeelding 3">
            <a:extLst>
              <a:ext uri="{FF2B5EF4-FFF2-40B4-BE49-F238E27FC236}">
                <a16:creationId xmlns:a16="http://schemas.microsoft.com/office/drawing/2014/main" id="{A9781BCB-EAD8-49BE-8F54-134870F2C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564904"/>
            <a:ext cx="8147248" cy="3435846"/>
          </a:xfrm>
          <a:prstGeom prst="rect">
            <a:avLst/>
          </a:prstGeom>
        </p:spPr>
      </p:pic>
    </p:spTree>
    <p:extLst>
      <p:ext uri="{BB962C8B-B14F-4D97-AF65-F5344CB8AC3E}">
        <p14:creationId xmlns:p14="http://schemas.microsoft.com/office/powerpoint/2010/main" val="401948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0977D-0F22-4E0A-BE53-E8C068383B99}"/>
              </a:ext>
            </a:extLst>
          </p:cNvPr>
          <p:cNvSpPr>
            <a:spLocks noGrp="1"/>
          </p:cNvSpPr>
          <p:nvPr>
            <p:ph type="title"/>
          </p:nvPr>
        </p:nvSpPr>
        <p:spPr/>
        <p:txBody>
          <a:bodyPr/>
          <a:lstStyle/>
          <a:p>
            <a:r>
              <a:rPr lang="nl-NL" dirty="0"/>
              <a:t>kerstnachtdienst</a:t>
            </a:r>
          </a:p>
        </p:txBody>
      </p:sp>
      <p:pic>
        <p:nvPicPr>
          <p:cNvPr id="6" name="Tijdelijke aanduiding voor inhoud 5">
            <a:extLst>
              <a:ext uri="{FF2B5EF4-FFF2-40B4-BE49-F238E27FC236}">
                <a16:creationId xmlns:a16="http://schemas.microsoft.com/office/drawing/2014/main" id="{2E00197A-C4BA-4D8F-9E91-16184A124DF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5" name="Tijdelijke aanduiding voor inhoud 4">
            <a:extLst>
              <a:ext uri="{FF2B5EF4-FFF2-40B4-BE49-F238E27FC236}">
                <a16:creationId xmlns:a16="http://schemas.microsoft.com/office/drawing/2014/main" id="{0CC80C95-222E-4910-BD7C-E5806EEE77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123009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BE818-4C49-4DCB-8110-1AA56370AADC}"/>
              </a:ext>
            </a:extLst>
          </p:cNvPr>
          <p:cNvSpPr>
            <a:spLocks noGrp="1"/>
          </p:cNvSpPr>
          <p:nvPr>
            <p:ph type="title"/>
          </p:nvPr>
        </p:nvSpPr>
        <p:spPr/>
        <p:txBody>
          <a:bodyPr/>
          <a:lstStyle/>
          <a:p>
            <a:r>
              <a:rPr lang="nl-NL" dirty="0"/>
              <a:t>Kerstnachtdienst</a:t>
            </a:r>
          </a:p>
        </p:txBody>
      </p:sp>
      <p:pic>
        <p:nvPicPr>
          <p:cNvPr id="6" name="Tijdelijke aanduiding voor inhoud 5">
            <a:extLst>
              <a:ext uri="{FF2B5EF4-FFF2-40B4-BE49-F238E27FC236}">
                <a16:creationId xmlns:a16="http://schemas.microsoft.com/office/drawing/2014/main" id="{27DBFF82-8BA8-44E5-AFFB-4227D192F1D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8" name="Tijdelijke aanduiding voor inhoud 7">
            <a:extLst>
              <a:ext uri="{FF2B5EF4-FFF2-40B4-BE49-F238E27FC236}">
                <a16:creationId xmlns:a16="http://schemas.microsoft.com/office/drawing/2014/main" id="{6CC6C697-005A-47AB-88D9-635E321A1F9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54933"/>
            <a:ext cx="4038600" cy="2216497"/>
          </a:xfrm>
        </p:spPr>
      </p:pic>
    </p:spTree>
    <p:extLst>
      <p:ext uri="{BB962C8B-B14F-4D97-AF65-F5344CB8AC3E}">
        <p14:creationId xmlns:p14="http://schemas.microsoft.com/office/powerpoint/2010/main" val="335103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Activiteiten en commissies </a:t>
            </a:r>
          </a:p>
        </p:txBody>
      </p:sp>
      <p:sp>
        <p:nvSpPr>
          <p:cNvPr id="3" name="Tijdelijke aanduiding voor inhoud 2"/>
          <p:cNvSpPr>
            <a:spLocks noGrp="1"/>
          </p:cNvSpPr>
          <p:nvPr>
            <p:ph idx="1"/>
          </p:nvPr>
        </p:nvSpPr>
        <p:spPr/>
        <p:txBody>
          <a:bodyPr>
            <a:normAutofit fontScale="85000" lnSpcReduction="20000"/>
          </a:bodyPr>
          <a:lstStyle/>
          <a:p>
            <a:pPr marL="0" indent="0">
              <a:buNone/>
            </a:pPr>
            <a:endParaRPr lang="nl-NL" b="1" dirty="0"/>
          </a:p>
          <a:p>
            <a:pPr marL="0" indent="0">
              <a:buNone/>
            </a:pPr>
            <a:r>
              <a:rPr lang="nl-NL" dirty="0"/>
              <a:t>Commissie Muziek in de gemeente  </a:t>
            </a:r>
          </a:p>
          <a:p>
            <a:pPr marL="0" indent="0">
              <a:buNone/>
            </a:pPr>
            <a:r>
              <a:rPr lang="nl-NL" dirty="0"/>
              <a:t>Muziek team</a:t>
            </a:r>
          </a:p>
          <a:p>
            <a:pPr marL="0" indent="0">
              <a:buNone/>
            </a:pPr>
            <a:r>
              <a:rPr lang="nl-NL" dirty="0"/>
              <a:t>Beamer team</a:t>
            </a:r>
          </a:p>
          <a:p>
            <a:pPr marL="0" indent="0">
              <a:buNone/>
            </a:pPr>
            <a:r>
              <a:rPr lang="nl-NL" dirty="0"/>
              <a:t>Geluid team</a:t>
            </a:r>
          </a:p>
          <a:p>
            <a:pPr marL="0" indent="0">
              <a:buNone/>
            </a:pPr>
            <a:r>
              <a:rPr lang="nl-NL" dirty="0"/>
              <a:t>Sprekerslijst maken en medewerking regelen </a:t>
            </a:r>
          </a:p>
          <a:p>
            <a:pPr marL="0" indent="0">
              <a:buNone/>
            </a:pPr>
            <a:r>
              <a:rPr lang="nl-NL" dirty="0"/>
              <a:t>Kerktelefoon en internet </a:t>
            </a:r>
          </a:p>
          <a:p>
            <a:pPr marL="0" indent="0">
              <a:buNone/>
            </a:pPr>
            <a:r>
              <a:rPr lang="nl-NL" dirty="0"/>
              <a:t>Praise commissie </a:t>
            </a:r>
          </a:p>
          <a:p>
            <a:pPr marL="0" indent="0">
              <a:buNone/>
            </a:pPr>
            <a:r>
              <a:rPr lang="nl-NL" dirty="0"/>
              <a:t>Combo’s </a:t>
            </a:r>
          </a:p>
          <a:p>
            <a:pPr marL="0" indent="0">
              <a:buNone/>
            </a:pPr>
            <a:r>
              <a:rPr lang="nl-NL" dirty="0"/>
              <a:t>Beeld team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88840"/>
            <a:ext cx="23812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05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nl-NL" b="1" dirty="0"/>
              <a:t>Ons doel: </a:t>
            </a:r>
            <a:br>
              <a:rPr lang="nl-NL" b="1" dirty="0"/>
            </a:br>
            <a:br>
              <a:rPr lang="nl-NL" b="1" dirty="0"/>
            </a:br>
            <a:br>
              <a:rPr lang="nl-NL" b="1" dirty="0"/>
            </a:br>
            <a:r>
              <a:rPr lang="nl-NL" b="1" dirty="0"/>
              <a:t>Samen Jezus Christus dienen in woord en daad!</a:t>
            </a:r>
            <a:r>
              <a:rPr lang="nl-NL" dirty="0"/>
              <a:t> </a:t>
            </a:r>
          </a:p>
        </p:txBody>
      </p:sp>
    </p:spTree>
    <p:extLst>
      <p:ext uri="{BB962C8B-B14F-4D97-AF65-F5344CB8AC3E}">
        <p14:creationId xmlns:p14="http://schemas.microsoft.com/office/powerpoint/2010/main" val="1394920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836712"/>
            <a:ext cx="4038600" cy="5289451"/>
          </a:xfrm>
        </p:spPr>
        <p:txBody>
          <a:bodyPr>
            <a:normAutofit/>
          </a:bodyPr>
          <a:lstStyle/>
          <a:p>
            <a:pPr marL="0" indent="0">
              <a:buNone/>
            </a:pPr>
            <a:r>
              <a:rPr lang="nl-NL" dirty="0"/>
              <a:t>Kringenwerk</a:t>
            </a:r>
          </a:p>
          <a:p>
            <a:pPr marL="0" indent="0">
              <a:buNone/>
            </a:pPr>
            <a:r>
              <a:rPr lang="nl-NL" dirty="0"/>
              <a:t>Alpha Cursus</a:t>
            </a:r>
          </a:p>
          <a:p>
            <a:pPr marL="0" indent="0">
              <a:buNone/>
            </a:pPr>
            <a:r>
              <a:rPr lang="nl-NL" dirty="0"/>
              <a:t>Kerk in de buurt</a:t>
            </a:r>
          </a:p>
          <a:p>
            <a:pPr marL="0" indent="0">
              <a:buNone/>
            </a:pPr>
            <a:r>
              <a:rPr lang="nl-NL" dirty="0"/>
              <a:t>Bloemendienst</a:t>
            </a:r>
          </a:p>
          <a:p>
            <a:pPr marL="0" indent="0">
              <a:buNone/>
            </a:pPr>
            <a:r>
              <a:rPr lang="nl-NL" dirty="0"/>
              <a:t>Uniezaken </a:t>
            </a:r>
          </a:p>
        </p:txBody>
      </p:sp>
      <p:sp>
        <p:nvSpPr>
          <p:cNvPr id="5" name="Tijdelijke aanduiding voor inhoud 4"/>
          <p:cNvSpPr>
            <a:spLocks noGrp="1"/>
          </p:cNvSpPr>
          <p:nvPr>
            <p:ph sz="half" idx="2"/>
          </p:nvPr>
        </p:nvSpPr>
        <p:spPr>
          <a:xfrm>
            <a:off x="4648200" y="332656"/>
            <a:ext cx="4038600" cy="6336704"/>
          </a:xfrm>
        </p:spPr>
        <p:txBody>
          <a:bodyPr>
            <a:normAutofit/>
          </a:bodyPr>
          <a:lstStyle/>
          <a:p>
            <a:pPr marL="0" indent="0">
              <a:buNone/>
            </a:pPr>
            <a:r>
              <a:rPr lang="nl-NL" b="1" dirty="0"/>
              <a:t>Jeugdwerk:</a:t>
            </a:r>
            <a:endParaRPr lang="nl-NL" dirty="0"/>
          </a:p>
          <a:p>
            <a:pPr marL="0" indent="0">
              <a:buNone/>
            </a:pPr>
            <a:r>
              <a:rPr lang="nl-NL" dirty="0"/>
              <a:t>Commissie jeugdwerk</a:t>
            </a:r>
          </a:p>
          <a:p>
            <a:pPr marL="0" indent="0">
              <a:buNone/>
            </a:pPr>
            <a:r>
              <a:rPr lang="nl-NL" dirty="0"/>
              <a:t>Kids2be</a:t>
            </a:r>
          </a:p>
          <a:p>
            <a:pPr marL="0" indent="0">
              <a:buNone/>
            </a:pPr>
            <a:r>
              <a:rPr lang="nl-NL" dirty="0"/>
              <a:t>Crea kids</a:t>
            </a:r>
          </a:p>
          <a:p>
            <a:pPr marL="0" indent="0">
              <a:buNone/>
            </a:pPr>
            <a:r>
              <a:rPr lang="nl-NL" dirty="0"/>
              <a:t>Amazing Kids &amp;Blessed Kids</a:t>
            </a:r>
          </a:p>
          <a:p>
            <a:pPr marL="0" indent="0">
              <a:buNone/>
            </a:pPr>
            <a:r>
              <a:rPr lang="nl-NL" dirty="0"/>
              <a:t>Summer kids</a:t>
            </a:r>
          </a:p>
          <a:p>
            <a:pPr marL="0" indent="0">
              <a:buNone/>
            </a:pPr>
            <a:r>
              <a:rPr lang="nl-NL" dirty="0"/>
              <a:t>Party Kids</a:t>
            </a:r>
          </a:p>
          <a:p>
            <a:pPr marL="0" indent="0">
              <a:buNone/>
            </a:pPr>
            <a:r>
              <a:rPr lang="nl-NL" dirty="0"/>
              <a:t>Teens4life</a:t>
            </a:r>
          </a:p>
          <a:p>
            <a:pPr marL="0" indent="0">
              <a:buNone/>
            </a:pPr>
            <a:r>
              <a:rPr lang="nl-NL" dirty="0"/>
              <a:t>Youth4life</a:t>
            </a:r>
          </a:p>
          <a:p>
            <a:pPr marL="0" indent="0">
              <a:buNone/>
            </a:pPr>
            <a:endParaRPr lang="nl-NL" sz="1600" dirty="0"/>
          </a:p>
          <a:p>
            <a:pPr marL="0" indent="0">
              <a:buNone/>
            </a:pPr>
            <a:r>
              <a:rPr lang="nl-NL" sz="1600" dirty="0"/>
              <a:t>Veel van deze activiteiten hebben  stilgelegen</a:t>
            </a:r>
          </a:p>
          <a:p>
            <a:pPr marL="0" indent="0">
              <a:buNone/>
            </a:pPr>
            <a:r>
              <a:rPr lang="nl-NL" sz="1600" dirty="0"/>
              <a:t>vanwege de Covid 19.</a:t>
            </a:r>
          </a:p>
          <a:p>
            <a:endParaRPr lang="nl-NL" dirty="0"/>
          </a:p>
        </p:txBody>
      </p:sp>
      <p:pic>
        <p:nvPicPr>
          <p:cNvPr id="4" name="Afbeelding 3">
            <a:extLst>
              <a:ext uri="{FF2B5EF4-FFF2-40B4-BE49-F238E27FC236}">
                <a16:creationId xmlns:a16="http://schemas.microsoft.com/office/drawing/2014/main" id="{2DA58E04-2559-4883-BD9B-611EC94C3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429000"/>
            <a:ext cx="3672408" cy="3240360"/>
          </a:xfrm>
          <a:prstGeom prst="rect">
            <a:avLst/>
          </a:prstGeom>
        </p:spPr>
      </p:pic>
    </p:spTree>
    <p:extLst>
      <p:ext uri="{BB962C8B-B14F-4D97-AF65-F5344CB8AC3E}">
        <p14:creationId xmlns:p14="http://schemas.microsoft.com/office/powerpoint/2010/main" val="177489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nl-NL" b="1" dirty="0"/>
              <a:t>Verenigingen en externe contacten:</a:t>
            </a:r>
            <a:br>
              <a:rPr lang="nl-NL" b="1" dirty="0"/>
            </a:br>
            <a:endParaRPr lang="nl-NL" dirty="0"/>
          </a:p>
        </p:txBody>
      </p:sp>
      <p:sp>
        <p:nvSpPr>
          <p:cNvPr id="6" name="Tijdelijke aanduiding voor inhoud 5"/>
          <p:cNvSpPr>
            <a:spLocks noGrp="1"/>
          </p:cNvSpPr>
          <p:nvPr>
            <p:ph idx="1"/>
          </p:nvPr>
        </p:nvSpPr>
        <p:spPr>
          <a:xfrm>
            <a:off x="457200" y="1124744"/>
            <a:ext cx="8229600" cy="5001419"/>
          </a:xfrm>
        </p:spPr>
        <p:txBody>
          <a:bodyPr>
            <a:normAutofit/>
          </a:bodyPr>
          <a:lstStyle/>
          <a:p>
            <a:pPr marL="0" indent="0">
              <a:buNone/>
            </a:pPr>
            <a:r>
              <a:rPr lang="nl-NL" dirty="0"/>
              <a:t>Vrouwencontact</a:t>
            </a:r>
          </a:p>
          <a:p>
            <a:pPr marL="0" indent="0">
              <a:buNone/>
            </a:pPr>
            <a:r>
              <a:rPr lang="nl-NL" dirty="0"/>
              <a:t>Mannenvereniging</a:t>
            </a:r>
          </a:p>
          <a:p>
            <a:pPr marL="0" indent="0">
              <a:buNone/>
            </a:pPr>
            <a:r>
              <a:rPr lang="nl-NL" dirty="0"/>
              <a:t>50+ groep</a:t>
            </a:r>
          </a:p>
          <a:p>
            <a:pPr marL="0" indent="0">
              <a:buNone/>
            </a:pPr>
            <a:r>
              <a:rPr lang="nl-NL" dirty="0"/>
              <a:t>Kniepertjes commissie     </a:t>
            </a:r>
          </a:p>
          <a:p>
            <a:pPr marL="0" indent="0">
              <a:buNone/>
            </a:pPr>
            <a:r>
              <a:rPr lang="nl-NL" dirty="0"/>
              <a:t>Commissie bijzondere diensten</a:t>
            </a:r>
          </a:p>
          <a:p>
            <a:pPr marL="0" indent="0">
              <a:buNone/>
            </a:pPr>
            <a:r>
              <a:rPr lang="nl-NL" dirty="0"/>
              <a:t>Evangelie markt</a:t>
            </a:r>
          </a:p>
          <a:p>
            <a:pPr marL="0" indent="0">
              <a:buNone/>
            </a:pPr>
            <a:r>
              <a:rPr lang="nl-NL" dirty="0"/>
              <a:t>Eetclub </a:t>
            </a:r>
          </a:p>
          <a:p>
            <a:pPr marL="0" indent="0">
              <a:buNone/>
            </a:pPr>
            <a:endParaRPr lang="nl-NL" sz="2000" dirty="0"/>
          </a:p>
          <a:p>
            <a:pPr marL="0" indent="0">
              <a:buNone/>
            </a:pPr>
            <a:r>
              <a:rPr lang="nl-NL" sz="2000" dirty="0"/>
              <a:t>Deze activiteiten hebben  stilgelegen vanwege de Covid 19.</a:t>
            </a:r>
          </a:p>
          <a:p>
            <a:pPr marL="0" indent="0">
              <a:buNone/>
            </a:pPr>
            <a:endParaRPr lang="nl-NL" dirty="0"/>
          </a:p>
        </p:txBody>
      </p:sp>
    </p:spTree>
    <p:extLst>
      <p:ext uri="{BB962C8B-B14F-4D97-AF65-F5344CB8AC3E}">
        <p14:creationId xmlns:p14="http://schemas.microsoft.com/office/powerpoint/2010/main" val="233253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Communicatie en PR:</a:t>
            </a:r>
            <a:br>
              <a:rPr lang="nl-NL" b="1" dirty="0"/>
            </a:br>
            <a:endParaRPr lang="nl-NL" dirty="0"/>
          </a:p>
        </p:txBody>
      </p:sp>
      <p:sp>
        <p:nvSpPr>
          <p:cNvPr id="3" name="Tijdelijke aanduiding voor inhoud 2"/>
          <p:cNvSpPr>
            <a:spLocks noGrp="1"/>
          </p:cNvSpPr>
          <p:nvPr>
            <p:ph sz="half" idx="1"/>
          </p:nvPr>
        </p:nvSpPr>
        <p:spPr/>
        <p:txBody>
          <a:bodyPr/>
          <a:lstStyle/>
          <a:p>
            <a:pPr marL="0" indent="0">
              <a:buNone/>
            </a:pPr>
            <a:r>
              <a:rPr lang="nl-NL" dirty="0"/>
              <a:t>Wegwijs (redactie, </a:t>
            </a:r>
          </a:p>
          <a:p>
            <a:pPr marL="0" indent="0">
              <a:buNone/>
            </a:pPr>
            <a:r>
              <a:rPr lang="nl-NL" dirty="0"/>
              <a:t>drukwerk en verspreiding) </a:t>
            </a:r>
          </a:p>
          <a:p>
            <a:pPr marL="0" indent="0">
              <a:buNone/>
            </a:pPr>
            <a:r>
              <a:rPr lang="nl-NL" dirty="0"/>
              <a:t>Makers nieuwsbrief</a:t>
            </a:r>
          </a:p>
          <a:p>
            <a:pPr marL="0" indent="0">
              <a:buNone/>
            </a:pPr>
            <a:r>
              <a:rPr lang="nl-NL" dirty="0"/>
              <a:t>Website ‘t Kruispunt </a:t>
            </a:r>
          </a:p>
          <a:p>
            <a:pPr marL="0" indent="0">
              <a:buNone/>
            </a:pPr>
            <a:r>
              <a:rPr lang="nl-NL" dirty="0"/>
              <a:t>Diverse activiteiten op social media</a:t>
            </a:r>
          </a:p>
          <a:p>
            <a:pPr marL="0" indent="0">
              <a:buNone/>
            </a:pPr>
            <a:endParaRPr lang="nl-NL" dirty="0"/>
          </a:p>
          <a:p>
            <a:pPr marL="0" indent="0">
              <a:buNone/>
            </a:pPr>
            <a:endParaRPr lang="nl-N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412775"/>
            <a:ext cx="2717921" cy="483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94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indent="0"/>
            <a:br>
              <a:rPr lang="nl-NL" b="1" dirty="0"/>
            </a:br>
            <a:br>
              <a:rPr lang="nl-NL" b="1" dirty="0"/>
            </a:br>
            <a:r>
              <a:rPr lang="nl-NL" b="1" dirty="0"/>
              <a:t>Beheer en financiën: </a:t>
            </a:r>
            <a:br>
              <a:rPr lang="nl-NL" b="1" dirty="0"/>
            </a:br>
            <a:br>
              <a:rPr lang="nl-NL" dirty="0"/>
            </a:br>
            <a:endParaRPr lang="nl-NL" dirty="0"/>
          </a:p>
        </p:txBody>
      </p:sp>
      <p:sp>
        <p:nvSpPr>
          <p:cNvPr id="3" name="Tijdelijke aanduiding voor inhoud 2"/>
          <p:cNvSpPr>
            <a:spLocks noGrp="1"/>
          </p:cNvSpPr>
          <p:nvPr>
            <p:ph idx="1"/>
          </p:nvPr>
        </p:nvSpPr>
        <p:spPr/>
        <p:txBody>
          <a:bodyPr/>
          <a:lstStyle/>
          <a:p>
            <a:pPr marL="0" indent="0">
              <a:buNone/>
            </a:pPr>
            <a:r>
              <a:rPr lang="nl-NL" dirty="0"/>
              <a:t>Financiële commissie</a:t>
            </a:r>
          </a:p>
          <a:p>
            <a:pPr marL="0" indent="0">
              <a:buNone/>
            </a:pPr>
            <a:r>
              <a:rPr lang="nl-NL" dirty="0"/>
              <a:t>Beheer en onderhoud</a:t>
            </a:r>
          </a:p>
          <a:p>
            <a:pPr marL="0" indent="0">
              <a:buNone/>
            </a:pPr>
            <a:r>
              <a:rPr lang="nl-NL" dirty="0"/>
              <a:t>Tuinonderhoud </a:t>
            </a:r>
          </a:p>
          <a:p>
            <a:pPr marL="0" indent="0">
              <a:buNone/>
            </a:pPr>
            <a:r>
              <a:rPr lang="nl-NL" dirty="0"/>
              <a:t>Huishoudelijke dienst/ kosters</a:t>
            </a:r>
          </a:p>
          <a:p>
            <a:pPr marL="0" indent="0">
              <a:buNone/>
            </a:pPr>
            <a:r>
              <a:rPr lang="nl-NL" dirty="0"/>
              <a:t>Secretariaat </a:t>
            </a:r>
          </a:p>
          <a:p>
            <a:pPr marL="0" indent="0">
              <a:buNone/>
            </a:pPr>
            <a:r>
              <a:rPr lang="nl-NL" dirty="0"/>
              <a:t>Givt – app</a:t>
            </a:r>
          </a:p>
          <a:p>
            <a:pPr marL="0" indent="0">
              <a:buNone/>
            </a:pPr>
            <a:endParaRPr lang="nl-NL" dirty="0"/>
          </a:p>
        </p:txBody>
      </p:sp>
    </p:spTree>
    <p:extLst>
      <p:ext uri="{BB962C8B-B14F-4D97-AF65-F5344CB8AC3E}">
        <p14:creationId xmlns:p14="http://schemas.microsoft.com/office/powerpoint/2010/main" val="2721918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idx="1"/>
          </p:nvPr>
        </p:nvSpPr>
        <p:spPr>
          <a:xfrm>
            <a:off x="457200" y="692696"/>
            <a:ext cx="8229600" cy="5433467"/>
          </a:xfrm>
        </p:spPr>
        <p:txBody>
          <a:bodyPr>
            <a:normAutofit fontScale="97500"/>
          </a:bodyPr>
          <a:lstStyle/>
          <a:p>
            <a:pPr marL="0" indent="0">
              <a:buNone/>
            </a:pPr>
            <a:r>
              <a:rPr lang="nl-NL" b="1" dirty="0"/>
              <a:t>                     Ons doel voor 2021 blijft : </a:t>
            </a:r>
            <a:br>
              <a:rPr lang="nl-NL" b="1" dirty="0"/>
            </a:br>
            <a:r>
              <a:rPr lang="nl-NL" b="1" dirty="0"/>
              <a:t> </a:t>
            </a:r>
            <a:br>
              <a:rPr lang="nl-NL" b="1" dirty="0"/>
            </a:br>
            <a:br>
              <a:rPr lang="nl-NL" b="1" dirty="0"/>
            </a:br>
            <a:r>
              <a:rPr lang="nl-NL" b="1" dirty="0"/>
              <a:t>Samen Jezus Christus dienen in woord en daad!</a:t>
            </a: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                </a:t>
            </a:r>
            <a:r>
              <a:rPr lang="nl-NL" sz="1800" dirty="0"/>
              <a:t>En hopelijk weer gezamenlijk koffiedrinken na de dienst</a:t>
            </a:r>
          </a:p>
        </p:txBody>
      </p:sp>
      <p:pic>
        <p:nvPicPr>
          <p:cNvPr id="3" name="Afbeelding 2">
            <a:extLst>
              <a:ext uri="{FF2B5EF4-FFF2-40B4-BE49-F238E27FC236}">
                <a16:creationId xmlns:a16="http://schemas.microsoft.com/office/drawing/2014/main" id="{35F28660-B78F-47B5-AA21-6B80B43A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575" y="2780928"/>
            <a:ext cx="4514850" cy="2952328"/>
          </a:xfrm>
          <a:prstGeom prst="rect">
            <a:avLst/>
          </a:prstGeom>
        </p:spPr>
      </p:pic>
    </p:spTree>
    <p:extLst>
      <p:ext uri="{BB962C8B-B14F-4D97-AF65-F5344CB8AC3E}">
        <p14:creationId xmlns:p14="http://schemas.microsoft.com/office/powerpoint/2010/main" val="379458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gingen er voor in de dienst:</a:t>
            </a:r>
          </a:p>
        </p:txBody>
      </p:sp>
      <p:sp>
        <p:nvSpPr>
          <p:cNvPr id="3" name="Tijdelijke aanduiding voor inhoud 2"/>
          <p:cNvSpPr>
            <a:spLocks noGrp="1"/>
          </p:cNvSpPr>
          <p:nvPr>
            <p:ph sz="half" idx="2"/>
          </p:nvPr>
        </p:nvSpPr>
        <p:spPr>
          <a:xfrm>
            <a:off x="1403648" y="1417638"/>
            <a:ext cx="7056784" cy="4608512"/>
          </a:xfrm>
        </p:spPr>
        <p:txBody>
          <a:bodyPr>
            <a:normAutofit fontScale="77500" lnSpcReduction="20000"/>
          </a:bodyPr>
          <a:lstStyle/>
          <a:p>
            <a:pPr marL="0" indent="0">
              <a:buNone/>
            </a:pPr>
            <a:endParaRPr lang="nl-NL" b="1" dirty="0"/>
          </a:p>
          <a:p>
            <a:pPr marL="0" indent="0">
              <a:buNone/>
            </a:pPr>
            <a:endParaRPr lang="nl-NL" b="1" dirty="0"/>
          </a:p>
          <a:p>
            <a:pPr marL="0" indent="0">
              <a:buNone/>
            </a:pPr>
            <a:r>
              <a:rPr lang="nl-NL" b="1" dirty="0"/>
              <a:t>Ds. Fred Smit</a:t>
            </a:r>
          </a:p>
          <a:p>
            <a:pPr marL="0" indent="0">
              <a:buNone/>
            </a:pPr>
            <a:endParaRPr lang="nl-NL" b="1" u="sng" dirty="0"/>
          </a:p>
          <a:p>
            <a:pPr marL="0" indent="0">
              <a:buNone/>
            </a:pPr>
            <a:endParaRPr lang="nl-NL" b="1" u="sng" dirty="0"/>
          </a:p>
          <a:p>
            <a:pPr marL="0" indent="0">
              <a:buNone/>
            </a:pPr>
            <a:r>
              <a:rPr lang="nl-NL" sz="2300" b="1" u="sng" dirty="0"/>
              <a:t>Gastsprekers: </a:t>
            </a:r>
          </a:p>
          <a:p>
            <a:pPr marL="0" indent="0">
              <a:buNone/>
            </a:pPr>
            <a:endParaRPr lang="nl-NL" sz="2300" b="1" dirty="0"/>
          </a:p>
          <a:p>
            <a:pPr marL="0" indent="0">
              <a:buNone/>
            </a:pPr>
            <a:r>
              <a:rPr lang="nl-NL" sz="2300" b="1" dirty="0"/>
              <a:t>Ds. Wijnand van Berkel                           ds. Harry Nobbe                    </a:t>
            </a:r>
          </a:p>
          <a:p>
            <a:pPr marL="0" indent="0">
              <a:buNone/>
            </a:pPr>
            <a:r>
              <a:rPr lang="nl-NL" sz="2300" b="1" dirty="0"/>
              <a:t>Ds. Simon van der Kooij                          ds. Richard Klein</a:t>
            </a:r>
          </a:p>
          <a:p>
            <a:pPr marL="0" indent="0">
              <a:buNone/>
            </a:pPr>
            <a:r>
              <a:rPr lang="nl-NL" sz="2300" b="1" dirty="0"/>
              <a:t>Ds. H. Tieleman                                         ds. Dennis de Laet</a:t>
            </a:r>
          </a:p>
          <a:p>
            <a:pPr marL="0" indent="0">
              <a:buNone/>
            </a:pPr>
            <a:r>
              <a:rPr lang="nl-NL" sz="2300" b="1" dirty="0"/>
              <a:t>Ds. David Sies                                            ds. Harry de Raaf</a:t>
            </a:r>
          </a:p>
          <a:p>
            <a:pPr marL="0" indent="0">
              <a:buNone/>
            </a:pPr>
            <a:r>
              <a:rPr lang="nl-NL" sz="2300" b="1" dirty="0"/>
              <a:t>Ds. Joshi van Veen</a:t>
            </a:r>
          </a:p>
          <a:p>
            <a:pPr marL="0" indent="0">
              <a:buNone/>
            </a:pPr>
            <a:r>
              <a:rPr lang="nl-NL" sz="2300" b="1" dirty="0"/>
              <a:t>Ds. Gert Elzen</a:t>
            </a:r>
          </a:p>
          <a:p>
            <a:pPr marL="0" indent="0">
              <a:buNone/>
            </a:pPr>
            <a:r>
              <a:rPr lang="nl-NL" sz="2300" b="1" dirty="0"/>
              <a:t>Ds. Gerrit van Valen (2x)</a:t>
            </a:r>
          </a:p>
          <a:p>
            <a:pPr marL="0" indent="0">
              <a:buNone/>
            </a:pPr>
            <a:r>
              <a:rPr lang="nl-NL" sz="2300" b="1" dirty="0"/>
              <a:t>Zr. Joke Verboom (2x)</a:t>
            </a:r>
          </a:p>
          <a:p>
            <a:pPr marL="0" indent="0">
              <a:buNone/>
            </a:pPr>
            <a:r>
              <a:rPr lang="nl-NL" sz="2300" b="1" dirty="0"/>
              <a:t>Ds. Gerrit Lolkema (3x</a:t>
            </a:r>
            <a:r>
              <a:rPr lang="nl-NL" b="1" dirty="0"/>
              <a:t>)</a:t>
            </a:r>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b="1" dirty="0"/>
          </a:p>
          <a:p>
            <a:pPr marL="0" indent="0">
              <a:buNone/>
            </a:pPr>
            <a:endParaRPr lang="nl-NL" b="1" dirty="0"/>
          </a:p>
        </p:txBody>
      </p:sp>
    </p:spTree>
    <p:extLst>
      <p:ext uri="{BB962C8B-B14F-4D97-AF65-F5344CB8AC3E}">
        <p14:creationId xmlns:p14="http://schemas.microsoft.com/office/powerpoint/2010/main" val="250016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Vergadering leiding gemeente </a:t>
            </a:r>
          </a:p>
        </p:txBody>
      </p:sp>
      <p:sp>
        <p:nvSpPr>
          <p:cNvPr id="4" name="Tijdelijke aanduiding voor inhoud 3"/>
          <p:cNvSpPr>
            <a:spLocks noGrp="1"/>
          </p:cNvSpPr>
          <p:nvPr>
            <p:ph sz="half" idx="1"/>
          </p:nvPr>
        </p:nvSpPr>
        <p:spPr>
          <a:xfrm>
            <a:off x="457200" y="1600200"/>
            <a:ext cx="7499176" cy="2332856"/>
          </a:xfrm>
        </p:spPr>
        <p:txBody>
          <a:bodyPr>
            <a:noAutofit/>
          </a:bodyPr>
          <a:lstStyle/>
          <a:p>
            <a:pPr marL="0" indent="0">
              <a:buNone/>
            </a:pPr>
            <a:r>
              <a:rPr lang="nl-NL" sz="2000" b="1" dirty="0"/>
              <a:t>Bestuurlijk team 			9 x</a:t>
            </a:r>
          </a:p>
          <a:p>
            <a:pPr marL="0" indent="0">
              <a:buNone/>
            </a:pPr>
            <a:r>
              <a:rPr lang="nl-NL" sz="2000" b="1" dirty="0"/>
              <a:t>Pastoraal team 		  	8 x</a:t>
            </a:r>
          </a:p>
          <a:p>
            <a:pPr marL="0" indent="0">
              <a:buNone/>
            </a:pPr>
            <a:r>
              <a:rPr lang="nl-NL" sz="2000" b="1" dirty="0"/>
              <a:t>BT/ PT 				1 x			</a:t>
            </a:r>
          </a:p>
          <a:p>
            <a:pPr marL="0" indent="0">
              <a:buNone/>
            </a:pPr>
            <a:r>
              <a:rPr lang="nl-NL" sz="2000" b="1" dirty="0"/>
              <a:t>Gemeente vergadering 		geen</a:t>
            </a:r>
          </a:p>
          <a:p>
            <a:pPr marL="0" indent="0">
              <a:buNone/>
            </a:pPr>
            <a:r>
              <a:rPr lang="nl-NL" sz="2000" b="1" dirty="0"/>
              <a:t>Gemeentevergaderingen afgelast i.v.m. covid 19.</a:t>
            </a:r>
          </a:p>
          <a:p>
            <a:pPr marL="0" indent="0">
              <a:buNone/>
            </a:pPr>
            <a:r>
              <a:rPr lang="nl-NL" sz="2000" b="1" dirty="0"/>
              <a:t>BT en PT hebben zowel fysiek als online vergaderd, afhankelijk van omstandigheden.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365104"/>
            <a:ext cx="4048150" cy="237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75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Medewerking in de diensten</a:t>
            </a:r>
          </a:p>
        </p:txBody>
      </p:sp>
      <p:sp>
        <p:nvSpPr>
          <p:cNvPr id="3" name="Tijdelijke aanduiding voor inhoud 2"/>
          <p:cNvSpPr>
            <a:spLocks noGrp="1"/>
          </p:cNvSpPr>
          <p:nvPr>
            <p:ph sz="half" idx="1"/>
          </p:nvPr>
        </p:nvSpPr>
        <p:spPr>
          <a:xfrm>
            <a:off x="1259632" y="1448460"/>
            <a:ext cx="4038600" cy="4525963"/>
          </a:xfrm>
        </p:spPr>
        <p:txBody>
          <a:bodyPr/>
          <a:lstStyle/>
          <a:p>
            <a:pPr marL="0" indent="0">
              <a:buNone/>
            </a:pPr>
            <a:endParaRPr lang="nl-NL" dirty="0"/>
          </a:p>
          <a:p>
            <a:pPr marL="0" indent="0">
              <a:buNone/>
            </a:pPr>
            <a:r>
              <a:rPr lang="nl-NL" sz="3200" b="1" dirty="0"/>
              <a:t>True Desire</a:t>
            </a:r>
          </a:p>
          <a:p>
            <a:pPr marL="0" indent="0">
              <a:buNone/>
            </a:pPr>
            <a:endParaRPr lang="nl-NL" dirty="0"/>
          </a:p>
          <a:p>
            <a:pPr marL="0" indent="0">
              <a:buNone/>
            </a:pPr>
            <a:endParaRPr lang="nl-NL" dirty="0"/>
          </a:p>
          <a:p>
            <a:pPr marL="0" indent="0">
              <a:buNone/>
            </a:pPr>
            <a:endParaRPr lang="nl-NL" dirty="0"/>
          </a:p>
          <a:p>
            <a:pPr marL="0" indent="0">
              <a:buNone/>
            </a:pPr>
            <a:r>
              <a:rPr lang="nl-NL" sz="3200" b="1" dirty="0"/>
              <a:t>Joyce</a:t>
            </a:r>
          </a:p>
        </p:txBody>
      </p:sp>
      <p:pic>
        <p:nvPicPr>
          <p:cNvPr id="9" name="Afbeelding 8">
            <a:extLst>
              <a:ext uri="{FF2B5EF4-FFF2-40B4-BE49-F238E27FC236}">
                <a16:creationId xmlns:a16="http://schemas.microsoft.com/office/drawing/2014/main" id="{EF96C667-5FF0-4264-BD5B-963730BF5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448460"/>
            <a:ext cx="3024336" cy="1908532"/>
          </a:xfrm>
          <a:prstGeom prst="rect">
            <a:avLst/>
          </a:prstGeom>
        </p:spPr>
      </p:pic>
      <p:pic>
        <p:nvPicPr>
          <p:cNvPr id="11" name="Afbeelding 10">
            <a:extLst>
              <a:ext uri="{FF2B5EF4-FFF2-40B4-BE49-F238E27FC236}">
                <a16:creationId xmlns:a16="http://schemas.microsoft.com/office/drawing/2014/main" id="{92E703D5-B270-44DE-94E7-C3F9E873C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717032"/>
            <a:ext cx="4392488" cy="2288213"/>
          </a:xfrm>
          <a:prstGeom prst="rect">
            <a:avLst/>
          </a:prstGeom>
        </p:spPr>
      </p:pic>
    </p:spTree>
    <p:extLst>
      <p:ext uri="{BB962C8B-B14F-4D97-AF65-F5344CB8AC3E}">
        <p14:creationId xmlns:p14="http://schemas.microsoft.com/office/powerpoint/2010/main" val="415389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Mutaties</a:t>
            </a:r>
          </a:p>
        </p:txBody>
      </p:sp>
      <p:sp>
        <p:nvSpPr>
          <p:cNvPr id="7" name="Tijdelijke aanduiding voor inhoud 6"/>
          <p:cNvSpPr>
            <a:spLocks noGrp="1"/>
          </p:cNvSpPr>
          <p:nvPr>
            <p:ph idx="1"/>
          </p:nvPr>
        </p:nvSpPr>
        <p:spPr/>
        <p:txBody>
          <a:bodyPr>
            <a:normAutofit fontScale="77500" lnSpcReduction="20000"/>
          </a:bodyPr>
          <a:lstStyle/>
          <a:p>
            <a:pPr marL="0" indent="0">
              <a:buNone/>
            </a:pPr>
            <a:r>
              <a:rPr lang="nl-NL" b="1"/>
              <a:t>Ledenstand 01-01-2019</a:t>
            </a:r>
            <a:r>
              <a:rPr lang="nl-NL" b="1" dirty="0"/>
              <a:t>	           209</a:t>
            </a:r>
          </a:p>
          <a:p>
            <a:pPr marL="0" indent="0">
              <a:buNone/>
            </a:pPr>
            <a:endParaRPr lang="nl-NL" b="1" dirty="0"/>
          </a:p>
          <a:p>
            <a:pPr marL="0" indent="0">
              <a:buNone/>
            </a:pPr>
            <a:r>
              <a:rPr lang="nl-NL" dirty="0"/>
              <a:t>Gedoopt 				0				</a:t>
            </a:r>
          </a:p>
          <a:p>
            <a:pPr marL="0" indent="0">
              <a:buNone/>
            </a:pPr>
            <a:r>
              <a:rPr lang="nl-NL" dirty="0"/>
              <a:t>Attestatie/ toename		         +	08</a:t>
            </a:r>
          </a:p>
          <a:p>
            <a:pPr marL="0" indent="0">
              <a:buNone/>
            </a:pPr>
            <a:r>
              <a:rPr lang="nl-NL" dirty="0"/>
              <a:t>Wederopname 	                      +  02				</a:t>
            </a:r>
          </a:p>
          <a:p>
            <a:pPr marL="0" indent="0">
              <a:buNone/>
            </a:pPr>
            <a:endParaRPr lang="nl-NL" dirty="0"/>
          </a:p>
          <a:p>
            <a:pPr marL="0" indent="0">
              <a:buNone/>
            </a:pPr>
            <a:r>
              <a:rPr lang="nl-NL" dirty="0"/>
              <a:t>Overleden			          -  08		</a:t>
            </a:r>
          </a:p>
          <a:p>
            <a:pPr marL="0" indent="0">
              <a:buNone/>
            </a:pPr>
            <a:r>
              <a:rPr lang="nl-NL" dirty="0"/>
              <a:t>Vertrokken/ onttrokken	          -  03		</a:t>
            </a:r>
          </a:p>
          <a:p>
            <a:pPr marL="0" indent="0">
              <a:buNone/>
            </a:pPr>
            <a:endParaRPr lang="nl-NL" dirty="0"/>
          </a:p>
          <a:p>
            <a:pPr marL="0" indent="0">
              <a:buNone/>
            </a:pPr>
            <a:r>
              <a:rPr lang="nl-NL" b="1" dirty="0"/>
              <a:t>Ledenstand 01-01-2020		208</a:t>
            </a:r>
          </a:p>
        </p:txBody>
      </p:sp>
    </p:spTree>
    <p:extLst>
      <p:ext uri="{BB962C8B-B14F-4D97-AF65-F5344CB8AC3E}">
        <p14:creationId xmlns:p14="http://schemas.microsoft.com/office/powerpoint/2010/main" val="334837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Geboren</a:t>
            </a:r>
          </a:p>
        </p:txBody>
      </p:sp>
      <p:sp>
        <p:nvSpPr>
          <p:cNvPr id="3" name="Tijdelijke aanduiding voor inhoud 2"/>
          <p:cNvSpPr>
            <a:spLocks noGrp="1"/>
          </p:cNvSpPr>
          <p:nvPr>
            <p:ph idx="1"/>
          </p:nvPr>
        </p:nvSpPr>
        <p:spPr>
          <a:xfrm>
            <a:off x="457200" y="1600201"/>
            <a:ext cx="8229600" cy="2764904"/>
          </a:xfrm>
        </p:spPr>
        <p:txBody>
          <a:bodyPr>
            <a:normAutofit/>
          </a:bodyPr>
          <a:lstStyle/>
          <a:p>
            <a:pPr marL="0" indent="0">
              <a:buNone/>
            </a:pPr>
            <a:r>
              <a:rPr lang="nl-NL" dirty="0"/>
              <a:t>Sophie, dochter van Alfred en Wiebje </a:t>
            </a:r>
          </a:p>
          <a:p>
            <a:pPr marL="0" indent="0">
              <a:buNone/>
            </a:pPr>
            <a:r>
              <a:rPr lang="nl-NL" dirty="0"/>
              <a:t>Quinn, zoon van Robert en Stephanie</a:t>
            </a:r>
          </a:p>
          <a:p>
            <a:pPr marL="0" indent="0">
              <a:buNone/>
            </a:pPr>
            <a:r>
              <a:rPr lang="nl-NL" dirty="0"/>
              <a:t>Vince, zoon van Gerben en Marloes</a:t>
            </a:r>
          </a:p>
          <a:p>
            <a:pPr marL="0" indent="0">
              <a:buNone/>
            </a:pPr>
            <a:r>
              <a:rPr lang="nl-NL" dirty="0"/>
              <a:t>Lio, zoon van Martin en Joyce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77072"/>
            <a:ext cx="4104456" cy="250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4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0337"/>
            <a:ext cx="8229600" cy="1143000"/>
          </a:xfrm>
        </p:spPr>
        <p:txBody>
          <a:bodyPr/>
          <a:lstStyle/>
          <a:p>
            <a:r>
              <a:rPr lang="nl-NL" dirty="0"/>
              <a:t>Januari / februari</a:t>
            </a:r>
          </a:p>
        </p:txBody>
      </p:sp>
      <p:sp>
        <p:nvSpPr>
          <p:cNvPr id="3" name="Tijdelijke aanduiding voor inhoud 2"/>
          <p:cNvSpPr>
            <a:spLocks noGrp="1"/>
          </p:cNvSpPr>
          <p:nvPr>
            <p:ph idx="1"/>
          </p:nvPr>
        </p:nvSpPr>
        <p:spPr/>
        <p:txBody>
          <a:bodyPr>
            <a:normAutofit lnSpcReduction="10000"/>
          </a:bodyPr>
          <a:lstStyle/>
          <a:p>
            <a:endParaRPr lang="nl-NL" dirty="0"/>
          </a:p>
          <a:p>
            <a:pPr marL="0" indent="0">
              <a:buNone/>
            </a:pPr>
            <a:r>
              <a:rPr lang="nl-NL" dirty="0"/>
              <a:t>Flessenactie</a:t>
            </a:r>
          </a:p>
          <a:p>
            <a:pPr marL="0" indent="0">
              <a:buNone/>
            </a:pPr>
            <a:r>
              <a:rPr lang="nl-NL" dirty="0"/>
              <a:t>T4L.</a:t>
            </a:r>
          </a:p>
          <a:p>
            <a:pPr marL="0" indent="0">
              <a:buNone/>
            </a:pPr>
            <a:endParaRPr lang="nl-NL" dirty="0"/>
          </a:p>
          <a:p>
            <a:pPr marL="0" indent="0">
              <a:buNone/>
            </a:pPr>
            <a:endParaRPr lang="nl-NL" dirty="0"/>
          </a:p>
          <a:p>
            <a:pPr marL="0" indent="0">
              <a:buNone/>
            </a:pPr>
            <a:endParaRPr lang="nl-NL" dirty="0"/>
          </a:p>
          <a:p>
            <a:pPr marL="0" indent="0">
              <a:buNone/>
            </a:pPr>
            <a:r>
              <a:rPr lang="nl-NL" dirty="0"/>
              <a:t>Week van </a:t>
            </a:r>
          </a:p>
          <a:p>
            <a:pPr marL="0" indent="0">
              <a:buNone/>
            </a:pPr>
            <a:r>
              <a:rPr lang="nl-NL" dirty="0"/>
              <a:t>Gebed.</a:t>
            </a:r>
          </a:p>
        </p:txBody>
      </p:sp>
      <p:pic>
        <p:nvPicPr>
          <p:cNvPr id="5" name="Afbeelding 4">
            <a:extLst>
              <a:ext uri="{FF2B5EF4-FFF2-40B4-BE49-F238E27FC236}">
                <a16:creationId xmlns:a16="http://schemas.microsoft.com/office/drawing/2014/main" id="{00CC4C0C-82F1-403E-802C-41E7BD68D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196752"/>
            <a:ext cx="4131840" cy="2844331"/>
          </a:xfrm>
          <a:prstGeom prst="rect">
            <a:avLst/>
          </a:prstGeom>
        </p:spPr>
      </p:pic>
      <p:pic>
        <p:nvPicPr>
          <p:cNvPr id="6" name="Afbeelding 5">
            <a:extLst>
              <a:ext uri="{FF2B5EF4-FFF2-40B4-BE49-F238E27FC236}">
                <a16:creationId xmlns:a16="http://schemas.microsoft.com/office/drawing/2014/main" id="{97A3C5B1-8CB3-469F-B3A9-B6FFF6611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293096"/>
            <a:ext cx="6347048" cy="1584176"/>
          </a:xfrm>
          <a:prstGeom prst="rect">
            <a:avLst/>
          </a:prstGeom>
        </p:spPr>
      </p:pic>
    </p:spTree>
    <p:extLst>
      <p:ext uri="{BB962C8B-B14F-4D97-AF65-F5344CB8AC3E}">
        <p14:creationId xmlns:p14="http://schemas.microsoft.com/office/powerpoint/2010/main" val="324281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32EB2-801B-4819-8F4E-E93559218A71}"/>
              </a:ext>
            </a:extLst>
          </p:cNvPr>
          <p:cNvSpPr>
            <a:spLocks noGrp="1"/>
          </p:cNvSpPr>
          <p:nvPr>
            <p:ph type="title"/>
          </p:nvPr>
        </p:nvSpPr>
        <p:spPr/>
        <p:txBody>
          <a:bodyPr/>
          <a:lstStyle/>
          <a:p>
            <a:r>
              <a:rPr lang="nl-NL" dirty="0"/>
              <a:t>Start verbouwing 20 januari</a:t>
            </a:r>
          </a:p>
        </p:txBody>
      </p:sp>
      <p:pic>
        <p:nvPicPr>
          <p:cNvPr id="5" name="Tijdelijke aanduiding voor inhoud 4">
            <a:extLst>
              <a:ext uri="{FF2B5EF4-FFF2-40B4-BE49-F238E27FC236}">
                <a16:creationId xmlns:a16="http://schemas.microsoft.com/office/drawing/2014/main" id="{6908142F-9B8C-4870-85BE-0896DA88FB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600201"/>
            <a:ext cx="3744415" cy="3340967"/>
          </a:xfrm>
        </p:spPr>
      </p:pic>
      <p:pic>
        <p:nvPicPr>
          <p:cNvPr id="4" name="Afbeelding 3">
            <a:extLst>
              <a:ext uri="{FF2B5EF4-FFF2-40B4-BE49-F238E27FC236}">
                <a16:creationId xmlns:a16="http://schemas.microsoft.com/office/drawing/2014/main" id="{1A27971B-2AD7-4F3A-BD11-EE99B2752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365104"/>
            <a:ext cx="4176464" cy="2088231"/>
          </a:xfrm>
          <a:prstGeom prst="rect">
            <a:avLst/>
          </a:prstGeom>
        </p:spPr>
      </p:pic>
    </p:spTree>
    <p:extLst>
      <p:ext uri="{BB962C8B-B14F-4D97-AF65-F5344CB8AC3E}">
        <p14:creationId xmlns:p14="http://schemas.microsoft.com/office/powerpoint/2010/main" val="44208038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2189</TotalTime>
  <Words>747</Words>
  <Application>Microsoft Office PowerPoint</Application>
  <PresentationFormat>Diavoorstelling (4:3)</PresentationFormat>
  <Paragraphs>174</Paragraphs>
  <Slides>24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inherit</vt:lpstr>
      <vt:lpstr>Kantoorthema</vt:lpstr>
      <vt:lpstr>Jaarverslag 2020</vt:lpstr>
      <vt:lpstr>Ons doel:    Samen Jezus Christus dienen in woord en daad! </vt:lpstr>
      <vt:lpstr>Wie gingen er voor in de dienst:</vt:lpstr>
      <vt:lpstr>Vergadering leiding gemeente </vt:lpstr>
      <vt:lpstr>Medewerking in de diensten</vt:lpstr>
      <vt:lpstr>Mutaties</vt:lpstr>
      <vt:lpstr>Geboren</vt:lpstr>
      <vt:lpstr>Januari / februari</vt:lpstr>
      <vt:lpstr>Start verbouwing 20 januari</vt:lpstr>
      <vt:lpstr>Maart/ April</vt:lpstr>
      <vt:lpstr>Mei - Juni</vt:lpstr>
      <vt:lpstr>Juli / Augustus</vt:lpstr>
      <vt:lpstr>September </vt:lpstr>
      <vt:lpstr>PowerPoint-presentatie</vt:lpstr>
      <vt:lpstr>Doorgeefboekje</vt:lpstr>
      <vt:lpstr>Thema kerstdiensten:      </vt:lpstr>
      <vt:lpstr>kerstnachtdienst</vt:lpstr>
      <vt:lpstr>Kerstnachtdienst</vt:lpstr>
      <vt:lpstr>Activiteiten en commissies </vt:lpstr>
      <vt:lpstr>PowerPoint-presentatie</vt:lpstr>
      <vt:lpstr>Verenigingen en externe contacten: </vt:lpstr>
      <vt:lpstr>Communicatie en PR: </vt:lpstr>
      <vt:lpstr>  Beheer en financiën: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Jaarverslag 2016</dc:title>
  <dc:creator>Marjo</dc:creator>
  <cp:lastModifiedBy>Mieneke de Vries</cp:lastModifiedBy>
  <cp:revision>146</cp:revision>
  <dcterms:created xsi:type="dcterms:W3CDTF">2017-03-20T18:18:52Z</dcterms:created>
  <dcterms:modified xsi:type="dcterms:W3CDTF">2021-07-05T07:57:34Z</dcterms:modified>
</cp:coreProperties>
</file>