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0" r:id="rId7"/>
    <p:sldId id="261" r:id="rId8"/>
    <p:sldId id="262" r:id="rId9"/>
    <p:sldId id="267" r:id="rId10"/>
    <p:sldId id="268" r:id="rId11"/>
    <p:sldId id="277" r:id="rId12"/>
    <p:sldId id="280" r:id="rId13"/>
    <p:sldId id="269" r:id="rId14"/>
    <p:sldId id="264" r:id="rId15"/>
    <p:sldId id="266" r:id="rId16"/>
    <p:sldId id="271" r:id="rId17"/>
    <p:sldId id="272" r:id="rId18"/>
    <p:sldId id="273" r:id="rId19"/>
    <p:sldId id="274" r:id="rId20"/>
    <p:sldId id="275" r:id="rId21"/>
    <p:sldId id="279"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de Vries" initials="FdV" lastIdx="3" clrIdx="0">
    <p:extLst>
      <p:ext uri="{19B8F6BF-5375-455C-9EA6-DF929625EA0E}">
        <p15:presenceInfo xmlns:p15="http://schemas.microsoft.com/office/powerpoint/2012/main" userId="4ac2ab27c3a379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45556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02147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3327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66265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4938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13-4-2020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5741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6A2CA2-2935-4E13-9939-60D1D713074F}" type="datetimeFigureOut">
              <a:rPr lang="nl-NL" smtClean="0"/>
              <a:t>13-4-2020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345500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6A2CA2-2935-4E13-9939-60D1D713074F}" type="datetimeFigureOut">
              <a:rPr lang="nl-NL" smtClean="0"/>
              <a:t>13-4-2020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08037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6A2CA2-2935-4E13-9939-60D1D713074F}" type="datetimeFigureOut">
              <a:rPr lang="nl-NL" smtClean="0"/>
              <a:t>13-4-2020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2470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13-4-2020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8730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13-4-2020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88934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A2CA2-2935-4E13-9939-60D1D713074F}" type="datetimeFigureOut">
              <a:rPr lang="nl-NL" smtClean="0"/>
              <a:t>13-4-2020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7180A-EED8-4AD1-84DA-2F095A338F67}" type="slidenum">
              <a:rPr lang="nl-NL" smtClean="0"/>
              <a:t>‹nr.›</a:t>
            </a:fld>
            <a:endParaRPr lang="nl-NL"/>
          </a:p>
        </p:txBody>
      </p:sp>
    </p:spTree>
    <p:extLst>
      <p:ext uri="{BB962C8B-B14F-4D97-AF65-F5344CB8AC3E}">
        <p14:creationId xmlns:p14="http://schemas.microsoft.com/office/powerpoint/2010/main" val="110105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92696"/>
            <a:ext cx="7772400" cy="1800199"/>
          </a:xfrm>
        </p:spPr>
        <p:txBody>
          <a:bodyPr>
            <a:normAutofit/>
          </a:bodyPr>
          <a:lstStyle/>
          <a:p>
            <a:r>
              <a:rPr lang="nl-NL" sz="6000" b="1" dirty="0"/>
              <a:t>Jaarverslag 2019</a:t>
            </a:r>
          </a:p>
        </p:txBody>
      </p:sp>
      <p:sp>
        <p:nvSpPr>
          <p:cNvPr id="3" name="Ondertitel 2"/>
          <p:cNvSpPr>
            <a:spLocks noGrp="1"/>
          </p:cNvSpPr>
          <p:nvPr>
            <p:ph type="subTitle" idx="1"/>
          </p:nvPr>
        </p:nvSpPr>
        <p:spPr>
          <a:xfrm>
            <a:off x="1371600" y="4797152"/>
            <a:ext cx="6400800" cy="2736304"/>
          </a:xfrm>
        </p:spPr>
        <p:txBody>
          <a:bodyPr>
            <a:noAutofit/>
          </a:bodyPr>
          <a:lstStyle/>
          <a:p>
            <a:r>
              <a:rPr lang="nl-NL" sz="4000" b="1" dirty="0">
                <a:solidFill>
                  <a:schemeClr val="tx1"/>
                </a:solidFill>
              </a:rPr>
              <a:t>Baptisten gemeente Stadskanaal Zuid </a:t>
            </a:r>
          </a:p>
        </p:txBody>
      </p:sp>
      <p:pic>
        <p:nvPicPr>
          <p:cNvPr id="5" name="Afbeelding 4">
            <a:extLst>
              <a:ext uri="{FF2B5EF4-FFF2-40B4-BE49-F238E27FC236}">
                <a16:creationId xmlns:a16="http://schemas.microsoft.com/office/drawing/2014/main" id="{D028B6AF-5A80-4DCC-ABF3-CD61188AD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4944"/>
            <a:ext cx="9144000" cy="1145396"/>
          </a:xfrm>
          <a:prstGeom prst="rect">
            <a:avLst/>
          </a:prstGeom>
        </p:spPr>
      </p:pic>
    </p:spTree>
    <p:extLst>
      <p:ext uri="{BB962C8B-B14F-4D97-AF65-F5344CB8AC3E}">
        <p14:creationId xmlns:p14="http://schemas.microsoft.com/office/powerpoint/2010/main" val="298297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Maart/ April</a:t>
            </a:r>
          </a:p>
        </p:txBody>
      </p:sp>
      <p:sp>
        <p:nvSpPr>
          <p:cNvPr id="3" name="Tijdelijke aanduiding voor inhoud 2"/>
          <p:cNvSpPr>
            <a:spLocks noGrp="1"/>
          </p:cNvSpPr>
          <p:nvPr>
            <p:ph sz="half" idx="1"/>
          </p:nvPr>
        </p:nvSpPr>
        <p:spPr>
          <a:xfrm>
            <a:off x="1475656" y="476672"/>
            <a:ext cx="6408712" cy="4525963"/>
          </a:xfrm>
        </p:spPr>
        <p:txBody>
          <a:bodyPr/>
          <a:lstStyle/>
          <a:p>
            <a:endParaRPr lang="nl-NL" dirty="0"/>
          </a:p>
          <a:p>
            <a:endParaRPr lang="nl-NL" dirty="0"/>
          </a:p>
          <a:p>
            <a:r>
              <a:rPr lang="nl-NL" dirty="0"/>
              <a:t>Bijbelstudie Nehemia 5 avonden</a:t>
            </a:r>
          </a:p>
          <a:p>
            <a:r>
              <a:rPr lang="nl-NL" dirty="0"/>
              <a:t>Koningsdag 2019  Gospelcafe</a:t>
            </a:r>
          </a:p>
          <a:p>
            <a:r>
              <a:rPr lang="nl-NL" dirty="0"/>
              <a:t>Stille week</a:t>
            </a:r>
          </a:p>
        </p:txBody>
      </p:sp>
      <p:pic>
        <p:nvPicPr>
          <p:cNvPr id="5" name="Afbeelding 4">
            <a:extLst>
              <a:ext uri="{FF2B5EF4-FFF2-40B4-BE49-F238E27FC236}">
                <a16:creationId xmlns:a16="http://schemas.microsoft.com/office/drawing/2014/main" id="{08526B81-FD33-4FEE-AAFD-517C3553E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068960"/>
            <a:ext cx="3600400" cy="3689648"/>
          </a:xfrm>
          <a:prstGeom prst="rect">
            <a:avLst/>
          </a:prstGeom>
        </p:spPr>
      </p:pic>
    </p:spTree>
    <p:extLst>
      <p:ext uri="{BB962C8B-B14F-4D97-AF65-F5344CB8AC3E}">
        <p14:creationId xmlns:p14="http://schemas.microsoft.com/office/powerpoint/2010/main" val="137297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Mei - Juni</a:t>
            </a:r>
          </a:p>
        </p:txBody>
      </p:sp>
      <p:sp>
        <p:nvSpPr>
          <p:cNvPr id="3" name="Tijdelijke aanduiding voor inhoud 2"/>
          <p:cNvSpPr>
            <a:spLocks noGrp="1"/>
          </p:cNvSpPr>
          <p:nvPr>
            <p:ph sz="half" idx="1"/>
          </p:nvPr>
        </p:nvSpPr>
        <p:spPr/>
        <p:txBody>
          <a:bodyPr/>
          <a:lstStyle/>
          <a:p>
            <a:endParaRPr lang="nl-NL" sz="2400" dirty="0"/>
          </a:p>
          <a:p>
            <a:endParaRPr lang="nl-NL" dirty="0"/>
          </a:p>
        </p:txBody>
      </p:sp>
      <p:sp>
        <p:nvSpPr>
          <p:cNvPr id="4" name="Tijdelijke aanduiding voor inhoud 3"/>
          <p:cNvSpPr>
            <a:spLocks noGrp="1"/>
          </p:cNvSpPr>
          <p:nvPr>
            <p:ph sz="half" idx="2"/>
          </p:nvPr>
        </p:nvSpPr>
        <p:spPr/>
        <p:txBody>
          <a:bodyPr/>
          <a:lstStyle/>
          <a:p>
            <a:endParaRPr lang="nl-NL" dirty="0"/>
          </a:p>
          <a:p>
            <a:endParaRPr lang="nl-NL" dirty="0"/>
          </a:p>
        </p:txBody>
      </p:sp>
      <p:sp>
        <p:nvSpPr>
          <p:cNvPr id="5" name="Tekstvak 4"/>
          <p:cNvSpPr txBox="1"/>
          <p:nvPr/>
        </p:nvSpPr>
        <p:spPr>
          <a:xfrm>
            <a:off x="859499" y="1308635"/>
            <a:ext cx="4176464" cy="5539978"/>
          </a:xfrm>
          <a:prstGeom prst="rect">
            <a:avLst/>
          </a:prstGeom>
          <a:noFill/>
        </p:spPr>
        <p:txBody>
          <a:bodyPr wrap="square" rtlCol="0">
            <a:spAutoFit/>
          </a:bodyPr>
          <a:lstStyle/>
          <a:p>
            <a:r>
              <a:rPr lang="nl-NL" sz="5400" dirty="0"/>
              <a:t>.</a:t>
            </a:r>
            <a:r>
              <a:rPr lang="nl-NL" sz="2800" dirty="0"/>
              <a:t> Youth 4 life</a:t>
            </a:r>
          </a:p>
          <a:p>
            <a:r>
              <a:rPr lang="nl-NL" sz="2800" dirty="0"/>
              <a:t>    Rommelmarkt</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Introductiecursus</a:t>
            </a:r>
          </a:p>
          <a:p>
            <a:r>
              <a:rPr lang="nl-NL" sz="2800" dirty="0"/>
              <a:t>    </a:t>
            </a:r>
          </a:p>
          <a:p>
            <a:pPr marL="285750" indent="-285750">
              <a:buFont typeface="Arial" panose="020B0604020202020204" pitchFamily="34" charset="0"/>
              <a:buChar char="•"/>
            </a:pPr>
            <a:r>
              <a:rPr lang="nl-NL" sz="2800" dirty="0"/>
              <a:t>Start schoonmaakgroepen</a:t>
            </a:r>
          </a:p>
          <a:p>
            <a:r>
              <a:rPr lang="nl-NL" sz="5400" dirty="0"/>
              <a:t>. </a:t>
            </a:r>
            <a:r>
              <a:rPr lang="nl-NL" sz="2800" dirty="0"/>
              <a:t>T4L autowas actie </a:t>
            </a:r>
          </a:p>
          <a:p>
            <a:r>
              <a:rPr lang="nl-NL" sz="6000" dirty="0"/>
              <a:t>. </a:t>
            </a:r>
            <a:r>
              <a:rPr lang="nl-NL" sz="2800" dirty="0"/>
              <a:t>Zang en instructieavond</a:t>
            </a:r>
            <a:endParaRPr lang="nl-NL" sz="3200" dirty="0"/>
          </a:p>
          <a:p>
            <a:r>
              <a:rPr lang="nl-NL"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243" y="1196752"/>
            <a:ext cx="3606818" cy="33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76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E0838-F51D-4FAD-95C4-7E95C9E4A97F}"/>
              </a:ext>
            </a:extLst>
          </p:cNvPr>
          <p:cNvSpPr>
            <a:spLocks noGrp="1"/>
          </p:cNvSpPr>
          <p:nvPr>
            <p:ph type="title"/>
          </p:nvPr>
        </p:nvSpPr>
        <p:spPr/>
        <p:txBody>
          <a:bodyPr/>
          <a:lstStyle/>
          <a:p>
            <a:r>
              <a:rPr lang="nl-NL" dirty="0"/>
              <a:t>Augustus / September</a:t>
            </a:r>
          </a:p>
        </p:txBody>
      </p:sp>
      <p:graphicFrame>
        <p:nvGraphicFramePr>
          <p:cNvPr id="5" name="Tijdelijke aanduiding voor inhoud 4">
            <a:extLst>
              <a:ext uri="{FF2B5EF4-FFF2-40B4-BE49-F238E27FC236}">
                <a16:creationId xmlns:a16="http://schemas.microsoft.com/office/drawing/2014/main" id="{598333F7-A66A-4C34-B39F-48E6C7C960D4}"/>
              </a:ext>
            </a:extLst>
          </p:cNvPr>
          <p:cNvGraphicFramePr>
            <a:graphicFrameLocks noGrp="1"/>
          </p:cNvGraphicFramePr>
          <p:nvPr>
            <p:ph sz="half" idx="1"/>
            <p:extLst>
              <p:ext uri="{D42A27DB-BD31-4B8C-83A1-F6EECF244321}">
                <p14:modId xmlns:p14="http://schemas.microsoft.com/office/powerpoint/2010/main" val="22457955"/>
              </p:ext>
            </p:extLst>
          </p:nvPr>
        </p:nvGraphicFramePr>
        <p:xfrm>
          <a:off x="683568" y="1417638"/>
          <a:ext cx="6025733" cy="2720180"/>
        </p:xfrm>
        <a:graphic>
          <a:graphicData uri="http://schemas.openxmlformats.org/drawingml/2006/table">
            <a:tbl>
              <a:tblPr/>
              <a:tblGrid>
                <a:gridCol w="101282">
                  <a:extLst>
                    <a:ext uri="{9D8B030D-6E8A-4147-A177-3AD203B41FA5}">
                      <a16:colId xmlns:a16="http://schemas.microsoft.com/office/drawing/2014/main" val="1126512826"/>
                    </a:ext>
                  </a:extLst>
                </a:gridCol>
                <a:gridCol w="358991">
                  <a:extLst>
                    <a:ext uri="{9D8B030D-6E8A-4147-A177-3AD203B41FA5}">
                      <a16:colId xmlns:a16="http://schemas.microsoft.com/office/drawing/2014/main" val="1147243502"/>
                    </a:ext>
                  </a:extLst>
                </a:gridCol>
                <a:gridCol w="5565460">
                  <a:extLst>
                    <a:ext uri="{9D8B030D-6E8A-4147-A177-3AD203B41FA5}">
                      <a16:colId xmlns:a16="http://schemas.microsoft.com/office/drawing/2014/main" val="3549843182"/>
                    </a:ext>
                  </a:extLst>
                </a:gridCol>
              </a:tblGrid>
              <a:tr h="2592288">
                <a:tc>
                  <a:txBody>
                    <a:bodyPr/>
                    <a:lstStyle/>
                    <a:p>
                      <a:pPr fontAlgn="base"/>
                      <a:endParaRPr lang="nl-NL" sz="700" dirty="0">
                        <a:effectLst/>
                        <a:latin typeface="inherit"/>
                      </a:endParaRPr>
                    </a:p>
                  </a:txBody>
                  <a:tcPr marL="37941" marR="37941" marT="18970" marB="18970">
                    <a:lnL>
                      <a:noFill/>
                    </a:lnL>
                    <a:lnR>
                      <a:noFill/>
                    </a:lnR>
                    <a:lnT>
                      <a:noFill/>
                    </a:lnT>
                    <a:lnB>
                      <a:noFill/>
                    </a:lnB>
                  </a:tcPr>
                </a:tc>
                <a:tc>
                  <a:txBody>
                    <a:bodyPr/>
                    <a:lstStyle/>
                    <a:p>
                      <a:pPr fontAlgn="base"/>
                      <a:endParaRPr lang="nl-NL" sz="700" dirty="0">
                        <a:effectLst/>
                        <a:latin typeface="inherit"/>
                      </a:endParaRPr>
                    </a:p>
                  </a:txBody>
                  <a:tcPr marL="37941" marR="37941" marT="18970" marB="18970" anchor="ctr">
                    <a:lnL>
                      <a:noFill/>
                    </a:lnL>
                    <a:lnR>
                      <a:noFill/>
                    </a:lnR>
                    <a:lnT>
                      <a:noFill/>
                    </a:lnT>
                    <a:lnB>
                      <a:noFill/>
                    </a:lnB>
                  </a:tcPr>
                </a:tc>
                <a:tc>
                  <a:txBody>
                    <a:bodyPr/>
                    <a:lstStyle/>
                    <a:p>
                      <a:pPr fontAlgn="base"/>
                      <a:r>
                        <a:rPr lang="nl-NL" sz="1600" b="1" dirty="0">
                          <a:solidFill>
                            <a:srgbClr val="000000"/>
                          </a:solidFill>
                          <a:effectLst/>
                          <a:latin typeface="inherit"/>
                        </a:rPr>
                        <a:t>Kids4Life – Summerkids</a:t>
                      </a:r>
                      <a:br>
                        <a:rPr lang="nl-NL" sz="1600" dirty="0">
                          <a:effectLst/>
                          <a:latin typeface="inherit"/>
                        </a:rPr>
                      </a:br>
                      <a:r>
                        <a:rPr lang="nl-NL" sz="1600" dirty="0">
                          <a:effectLst/>
                          <a:latin typeface="inherit"/>
                        </a:rPr>
                        <a:t>De Summerkids is altijd tijdens de zomervakantie, tijdens de dienst. De kinderen zitten eerst in de kerkzaal en gaan daarna naar de Summerkids. De Summerkids is voor kinderen van 4 tot 12 jaar. Elke week zijn er andere medewerkers aanwezig. De kinderen kunnen hier knutselen, spelletjes spelen, kleuren en ook zijn er spellen voor buiten, dus met mooi weer kunnen ook buiten spellen gedaan worden. Er ligt van alles wat de kinderen kunnen doen, en vaak mogen ze zelf kiezen wat ze het liefst gaan doen. De kinderen krijgen tijdens de Summerkids </a:t>
                      </a:r>
                      <a:r>
                        <a:rPr lang="nl-NL" sz="1600" u="none" strike="noStrike" kern="1200" dirty="0">
                          <a:solidFill>
                            <a:schemeClr val="tx1"/>
                          </a:solidFill>
                          <a:effectLst/>
                          <a:latin typeface="+mn-lt"/>
                          <a:ea typeface="+mn-ea"/>
                          <a:cs typeface="+mn-cs"/>
                        </a:rPr>
                        <a:t>altijd wat ranja te drinken en een lekker snoepje.</a:t>
                      </a:r>
                      <a:endParaRPr lang="nl-NL" sz="1600" dirty="0">
                        <a:effectLst/>
                        <a:latin typeface="inherit"/>
                      </a:endParaRPr>
                    </a:p>
                  </a:txBody>
                  <a:tcPr marL="37941" marR="37941" marT="18970" marB="18970" anchor="ctr">
                    <a:lnL>
                      <a:noFill/>
                    </a:lnL>
                    <a:lnR>
                      <a:noFill/>
                    </a:lnR>
                    <a:lnT>
                      <a:noFill/>
                    </a:lnT>
                    <a:lnB>
                      <a:noFill/>
                    </a:lnB>
                  </a:tcPr>
                </a:tc>
                <a:extLst>
                  <a:ext uri="{0D108BD9-81ED-4DB2-BD59-A6C34878D82A}">
                    <a16:rowId xmlns:a16="http://schemas.microsoft.com/office/drawing/2014/main" val="3824443054"/>
                  </a:ext>
                </a:extLst>
              </a:tr>
            </a:tbl>
          </a:graphicData>
        </a:graphic>
      </p:graphicFrame>
      <p:pic>
        <p:nvPicPr>
          <p:cNvPr id="1028" name="Picture 4" descr="Afbeeldingsresultaat voor samenloop van hoop 2019 stadskanaal">
            <a:extLst>
              <a:ext uri="{FF2B5EF4-FFF2-40B4-BE49-F238E27FC236}">
                <a16:creationId xmlns:a16="http://schemas.microsoft.com/office/drawing/2014/main" id="{24E05D23-CE19-43CC-8E80-7324B6DFE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675" y="4437112"/>
            <a:ext cx="602573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4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September </a:t>
            </a:r>
          </a:p>
        </p:txBody>
      </p:sp>
      <p:sp>
        <p:nvSpPr>
          <p:cNvPr id="3" name="Tijdelijke aanduiding voor inhoud 2"/>
          <p:cNvSpPr>
            <a:spLocks noGrp="1"/>
          </p:cNvSpPr>
          <p:nvPr>
            <p:ph idx="1"/>
          </p:nvPr>
        </p:nvSpPr>
        <p:spPr/>
        <p:txBody>
          <a:bodyPr>
            <a:normAutofit/>
          </a:bodyPr>
          <a:lstStyle/>
          <a:p>
            <a:r>
              <a:rPr lang="nl-NL" dirty="0"/>
              <a:t>Startweekend op de Sikkenberg</a:t>
            </a:r>
          </a:p>
          <a:p>
            <a:r>
              <a:rPr lang="nl-NL" dirty="0"/>
              <a:t>Start seizoen kringenwerk: </a:t>
            </a:r>
          </a:p>
          <a:p>
            <a:pPr marL="0" indent="0">
              <a:buNone/>
            </a:pPr>
            <a:r>
              <a:rPr lang="nl-NL" dirty="0"/>
              <a:t>Jaarthema: </a:t>
            </a:r>
          </a:p>
          <a:p>
            <a:pPr marL="0" indent="0">
              <a:buNone/>
            </a:pPr>
            <a:r>
              <a:rPr lang="nl-NL" sz="4000" dirty="0"/>
              <a:t>       </a:t>
            </a:r>
            <a:r>
              <a:rPr lang="nl-NL" sz="4000" i="1" dirty="0"/>
              <a:t>Maak mij een beeld van U </a:t>
            </a:r>
          </a:p>
          <a:p>
            <a:r>
              <a:rPr lang="nl-NL" dirty="0"/>
              <a:t>Spelletjes ochtend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132856"/>
            <a:ext cx="230425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lstStyle/>
          <a:p>
            <a:endParaRPr lang="nl-NL" dirty="0"/>
          </a:p>
          <a:p>
            <a:r>
              <a:rPr lang="nl-NL" dirty="0"/>
              <a:t>Party </a:t>
            </a:r>
            <a:r>
              <a:rPr lang="nl-NL" dirty="0" err="1"/>
              <a:t>kids</a:t>
            </a:r>
            <a:r>
              <a:rPr lang="nl-NL" dirty="0"/>
              <a:t> </a:t>
            </a:r>
          </a:p>
          <a:p>
            <a:endParaRPr lang="nl-NL" dirty="0"/>
          </a:p>
          <a:p>
            <a:pPr marL="0" indent="0">
              <a:buNone/>
            </a:pPr>
            <a:endParaRPr lang="nl-NL" dirty="0"/>
          </a:p>
          <a:p>
            <a:r>
              <a:rPr lang="nl-NL" dirty="0"/>
              <a:t>Dienst in </a:t>
            </a:r>
            <a:r>
              <a:rPr lang="nl-NL" dirty="0" err="1"/>
              <a:t>Maarsheerd</a:t>
            </a:r>
            <a:endParaRPr lang="nl-NL" dirty="0"/>
          </a:p>
          <a:p>
            <a:endParaRPr lang="nl-NL" dirty="0"/>
          </a:p>
          <a:p>
            <a:endParaRPr lang="nl-NL" dirty="0"/>
          </a:p>
          <a:p>
            <a:endParaRPr lang="nl-NL" dirty="0"/>
          </a:p>
          <a:p>
            <a:endParaRPr lang="nl-NL" dirty="0"/>
          </a:p>
          <a:p>
            <a:endParaRPr lang="nl-NL" dirty="0"/>
          </a:p>
        </p:txBody>
      </p:sp>
      <p:sp>
        <p:nvSpPr>
          <p:cNvPr id="2" name="Tijdelijke aanduiding voor inhoud 1"/>
          <p:cNvSpPr>
            <a:spLocks noGrp="1"/>
          </p:cNvSpPr>
          <p:nvPr>
            <p:ph sz="half" idx="2"/>
          </p:nvPr>
        </p:nvSpPr>
        <p:spPr/>
        <p:txBody>
          <a:bodyPr/>
          <a:lstStyle/>
          <a:p>
            <a:endParaRPr lang="nl-NL" dirty="0"/>
          </a:p>
          <a:p>
            <a:r>
              <a:rPr lang="nl-NL" dirty="0" err="1"/>
              <a:t>Snertdag</a:t>
            </a:r>
            <a:r>
              <a:rPr lang="nl-NL" dirty="0"/>
              <a:t> 50+</a:t>
            </a:r>
          </a:p>
          <a:p>
            <a:pPr marL="0" indent="0">
              <a:buNone/>
            </a:pPr>
            <a:endParaRPr lang="nl-NL" dirty="0"/>
          </a:p>
          <a:p>
            <a:r>
              <a:rPr lang="nl-NL" dirty="0"/>
              <a:t>Kniepertjes actie</a:t>
            </a:r>
          </a:p>
          <a:p>
            <a:pPr marL="0" indent="0">
              <a:buNone/>
            </a:pPr>
            <a:endParaRPr lang="nl-NL" dirty="0"/>
          </a:p>
          <a:p>
            <a:r>
              <a:rPr lang="nl-NL" dirty="0"/>
              <a:t>Algemene vergadering</a:t>
            </a:r>
          </a:p>
        </p:txBody>
      </p:sp>
      <p:sp>
        <p:nvSpPr>
          <p:cNvPr id="4" name="Tekstvak 3"/>
          <p:cNvSpPr txBox="1"/>
          <p:nvPr/>
        </p:nvSpPr>
        <p:spPr>
          <a:xfrm>
            <a:off x="1979712" y="1027395"/>
            <a:ext cx="5112568" cy="707886"/>
          </a:xfrm>
          <a:prstGeom prst="rect">
            <a:avLst/>
          </a:prstGeom>
          <a:noFill/>
        </p:spPr>
        <p:txBody>
          <a:bodyPr wrap="square" rtlCol="0">
            <a:spAutoFit/>
          </a:bodyPr>
          <a:lstStyle/>
          <a:p>
            <a:r>
              <a:rPr lang="nl-NL" sz="4000" b="1" dirty="0"/>
              <a:t>Oktober  &amp; november </a:t>
            </a:r>
          </a:p>
        </p:txBody>
      </p:sp>
    </p:spTree>
    <p:extLst>
      <p:ext uri="{BB962C8B-B14F-4D97-AF65-F5344CB8AC3E}">
        <p14:creationId xmlns:p14="http://schemas.microsoft.com/office/powerpoint/2010/main" val="188328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December</a:t>
            </a:r>
          </a:p>
        </p:txBody>
      </p:sp>
      <p:sp>
        <p:nvSpPr>
          <p:cNvPr id="3" name="Tijdelijke aanduiding voor inhoud 2"/>
          <p:cNvSpPr>
            <a:spLocks noGrp="1"/>
          </p:cNvSpPr>
          <p:nvPr>
            <p:ph sz="half" idx="1"/>
          </p:nvPr>
        </p:nvSpPr>
        <p:spPr>
          <a:xfrm>
            <a:off x="457200" y="1600200"/>
            <a:ext cx="7139136" cy="4525963"/>
          </a:xfrm>
        </p:spPr>
        <p:txBody>
          <a:bodyPr/>
          <a:lstStyle/>
          <a:p>
            <a:r>
              <a:rPr lang="nl-NL" dirty="0"/>
              <a:t>Pakjes verzamelen voor het kinderhotel de Burcht in Wedde </a:t>
            </a:r>
          </a:p>
          <a:p>
            <a:r>
              <a:rPr lang="nl-NL" dirty="0"/>
              <a:t>Bevestiging nieuwe leiding </a:t>
            </a:r>
          </a:p>
          <a:p>
            <a:r>
              <a:rPr lang="nl-NL" dirty="0"/>
              <a:t>Kerstfeest: Thema : “Geloof met me mee”</a:t>
            </a: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789040"/>
            <a:ext cx="3796680" cy="2530131"/>
          </a:xfrm>
          <a:prstGeom prst="rect">
            <a:avLst/>
          </a:prstGeom>
        </p:spPr>
      </p:pic>
    </p:spTree>
    <p:extLst>
      <p:ext uri="{BB962C8B-B14F-4D97-AF65-F5344CB8AC3E}">
        <p14:creationId xmlns:p14="http://schemas.microsoft.com/office/powerpoint/2010/main" val="401948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Activiteiten en commissies </a:t>
            </a:r>
          </a:p>
        </p:txBody>
      </p:sp>
      <p:sp>
        <p:nvSpPr>
          <p:cNvPr id="3" name="Tijdelijke aanduiding voor inhoud 2"/>
          <p:cNvSpPr>
            <a:spLocks noGrp="1"/>
          </p:cNvSpPr>
          <p:nvPr>
            <p:ph idx="1"/>
          </p:nvPr>
        </p:nvSpPr>
        <p:spPr/>
        <p:txBody>
          <a:bodyPr>
            <a:normAutofit fontScale="85000" lnSpcReduction="20000"/>
          </a:bodyPr>
          <a:lstStyle/>
          <a:p>
            <a:pPr marL="0" indent="0">
              <a:buNone/>
            </a:pPr>
            <a:endParaRPr lang="nl-NL" b="1" dirty="0"/>
          </a:p>
          <a:p>
            <a:pPr marL="0" indent="0">
              <a:buNone/>
            </a:pPr>
            <a:r>
              <a:rPr lang="nl-NL" dirty="0"/>
              <a:t>Commissie Muziek in de gemeente  </a:t>
            </a:r>
          </a:p>
          <a:p>
            <a:pPr marL="0" indent="0">
              <a:buNone/>
            </a:pPr>
            <a:r>
              <a:rPr lang="nl-NL" dirty="0"/>
              <a:t>Muziek team</a:t>
            </a:r>
          </a:p>
          <a:p>
            <a:pPr marL="0" indent="0">
              <a:buNone/>
            </a:pPr>
            <a:r>
              <a:rPr lang="nl-NL" dirty="0"/>
              <a:t>Beamer team</a:t>
            </a:r>
          </a:p>
          <a:p>
            <a:pPr marL="0" indent="0">
              <a:buNone/>
            </a:pPr>
            <a:r>
              <a:rPr lang="nl-NL" dirty="0"/>
              <a:t>Geluid team</a:t>
            </a:r>
          </a:p>
          <a:p>
            <a:pPr marL="0" indent="0">
              <a:buNone/>
            </a:pPr>
            <a:r>
              <a:rPr lang="nl-NL" dirty="0"/>
              <a:t>Sprekerslijst maken en medewerking regelen </a:t>
            </a:r>
          </a:p>
          <a:p>
            <a:pPr marL="0" indent="0">
              <a:buNone/>
            </a:pPr>
            <a:r>
              <a:rPr lang="nl-NL" dirty="0"/>
              <a:t>Kerktelefoon en internet </a:t>
            </a:r>
          </a:p>
          <a:p>
            <a:pPr marL="0" indent="0">
              <a:buNone/>
            </a:pPr>
            <a:r>
              <a:rPr lang="nl-NL" dirty="0" err="1"/>
              <a:t>Praise</a:t>
            </a:r>
            <a:r>
              <a:rPr lang="nl-NL" dirty="0"/>
              <a:t> commissie </a:t>
            </a:r>
          </a:p>
          <a:p>
            <a:pPr marL="0" indent="0">
              <a:buNone/>
            </a:pPr>
            <a:r>
              <a:rPr lang="nl-NL" dirty="0"/>
              <a:t>Combo’s </a:t>
            </a:r>
          </a:p>
          <a:p>
            <a:pPr marL="0" indent="0">
              <a:buNone/>
            </a:pPr>
            <a:r>
              <a:rPr lang="nl-NL" dirty="0"/>
              <a:t>Beeld team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23812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5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836712"/>
            <a:ext cx="4038600" cy="5289451"/>
          </a:xfrm>
        </p:spPr>
        <p:txBody>
          <a:bodyPr>
            <a:normAutofit fontScale="92500"/>
          </a:bodyPr>
          <a:lstStyle/>
          <a:p>
            <a:pPr marL="0" indent="0">
              <a:buNone/>
            </a:pPr>
            <a:r>
              <a:rPr lang="nl-NL" dirty="0"/>
              <a:t>Kringenwerk</a:t>
            </a:r>
          </a:p>
          <a:p>
            <a:pPr marL="0" indent="0">
              <a:buNone/>
            </a:pPr>
            <a:r>
              <a:rPr lang="nl-NL" dirty="0" err="1"/>
              <a:t>Alpha</a:t>
            </a:r>
            <a:r>
              <a:rPr lang="nl-NL" dirty="0"/>
              <a:t> Cursus</a:t>
            </a:r>
          </a:p>
          <a:p>
            <a:pPr marL="0" indent="0">
              <a:buNone/>
            </a:pPr>
            <a:r>
              <a:rPr lang="nl-NL" dirty="0"/>
              <a:t>Kerk in de buurt</a:t>
            </a:r>
          </a:p>
          <a:p>
            <a:pPr marL="0" indent="0">
              <a:buNone/>
            </a:pPr>
            <a:r>
              <a:rPr lang="nl-NL" dirty="0"/>
              <a:t>Bloemendienst</a:t>
            </a:r>
          </a:p>
          <a:p>
            <a:pPr marL="0" indent="0">
              <a:buNone/>
            </a:pPr>
            <a:r>
              <a:rPr lang="nl-NL" dirty="0"/>
              <a:t>Uniezaken </a:t>
            </a:r>
          </a:p>
        </p:txBody>
      </p:sp>
      <p:sp>
        <p:nvSpPr>
          <p:cNvPr id="5" name="Tijdelijke aanduiding voor inhoud 4"/>
          <p:cNvSpPr>
            <a:spLocks noGrp="1"/>
          </p:cNvSpPr>
          <p:nvPr>
            <p:ph sz="half" idx="2"/>
          </p:nvPr>
        </p:nvSpPr>
        <p:spPr/>
        <p:txBody>
          <a:bodyPr>
            <a:normAutofit fontScale="92500"/>
          </a:bodyPr>
          <a:lstStyle/>
          <a:p>
            <a:pPr marL="0" indent="0">
              <a:buNone/>
            </a:pPr>
            <a:r>
              <a:rPr lang="nl-NL" b="1" dirty="0"/>
              <a:t>Jeugdwerk:</a:t>
            </a:r>
            <a:endParaRPr lang="nl-NL" dirty="0"/>
          </a:p>
          <a:p>
            <a:pPr marL="0" indent="0">
              <a:buNone/>
            </a:pPr>
            <a:r>
              <a:rPr lang="nl-NL" dirty="0"/>
              <a:t>Commissie jeugdwerk</a:t>
            </a:r>
          </a:p>
          <a:p>
            <a:pPr marL="0" indent="0">
              <a:buNone/>
            </a:pPr>
            <a:r>
              <a:rPr lang="nl-NL" dirty="0"/>
              <a:t>Kids2be</a:t>
            </a:r>
          </a:p>
          <a:p>
            <a:pPr marL="0" indent="0">
              <a:buNone/>
            </a:pPr>
            <a:r>
              <a:rPr lang="nl-NL" dirty="0"/>
              <a:t>Crea </a:t>
            </a:r>
            <a:r>
              <a:rPr lang="nl-NL" dirty="0" err="1"/>
              <a:t>kids</a:t>
            </a:r>
            <a:endParaRPr lang="nl-NL" dirty="0"/>
          </a:p>
          <a:p>
            <a:pPr marL="0" indent="0">
              <a:buNone/>
            </a:pPr>
            <a:r>
              <a:rPr lang="nl-NL" dirty="0" err="1"/>
              <a:t>Amazing</a:t>
            </a:r>
            <a:r>
              <a:rPr lang="nl-NL" dirty="0"/>
              <a:t> </a:t>
            </a:r>
            <a:r>
              <a:rPr lang="nl-NL" dirty="0" err="1"/>
              <a:t>Kids</a:t>
            </a:r>
            <a:r>
              <a:rPr lang="nl-NL" dirty="0"/>
              <a:t> &amp;</a:t>
            </a:r>
            <a:r>
              <a:rPr lang="nl-NL" dirty="0" err="1"/>
              <a:t>Blessed</a:t>
            </a:r>
            <a:r>
              <a:rPr lang="nl-NL" dirty="0"/>
              <a:t> </a:t>
            </a:r>
            <a:r>
              <a:rPr lang="nl-NL" dirty="0" err="1"/>
              <a:t>Kids</a:t>
            </a:r>
            <a:endParaRPr lang="nl-NL" dirty="0"/>
          </a:p>
          <a:p>
            <a:pPr marL="0" indent="0">
              <a:buNone/>
            </a:pPr>
            <a:r>
              <a:rPr lang="nl-NL" dirty="0"/>
              <a:t>Summer </a:t>
            </a:r>
            <a:r>
              <a:rPr lang="nl-NL" dirty="0" err="1"/>
              <a:t>kids</a:t>
            </a:r>
            <a:endParaRPr lang="nl-NL" dirty="0"/>
          </a:p>
          <a:p>
            <a:pPr marL="0" indent="0">
              <a:buNone/>
            </a:pPr>
            <a:r>
              <a:rPr lang="nl-NL" dirty="0"/>
              <a:t>Party </a:t>
            </a:r>
            <a:r>
              <a:rPr lang="nl-NL" dirty="0" err="1"/>
              <a:t>Kids</a:t>
            </a:r>
            <a:endParaRPr lang="nl-NL" dirty="0"/>
          </a:p>
          <a:p>
            <a:pPr marL="0" indent="0">
              <a:buNone/>
            </a:pPr>
            <a:r>
              <a:rPr lang="nl-NL" dirty="0"/>
              <a:t>Teens4life</a:t>
            </a:r>
          </a:p>
          <a:p>
            <a:pPr marL="0" indent="0">
              <a:buNone/>
            </a:pPr>
            <a:r>
              <a:rPr lang="nl-NL" dirty="0"/>
              <a:t>Youth4life</a:t>
            </a:r>
          </a:p>
          <a:p>
            <a:endParaRPr lang="nl-NL" dirty="0"/>
          </a:p>
        </p:txBody>
      </p:sp>
      <p:pic>
        <p:nvPicPr>
          <p:cNvPr id="6146" name="Picture 2" descr="C:\Users\Marjo\Pictures\cre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28466"/>
            <a:ext cx="2991768" cy="19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9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nl-NL" b="1" dirty="0"/>
              <a:t>Verenigingen en externe contacten:</a:t>
            </a:r>
            <a:br>
              <a:rPr lang="nl-NL" b="1" dirty="0"/>
            </a:br>
            <a:endParaRPr lang="nl-NL" dirty="0"/>
          </a:p>
        </p:txBody>
      </p:sp>
      <p:sp>
        <p:nvSpPr>
          <p:cNvPr id="6" name="Tijdelijke aanduiding voor inhoud 5"/>
          <p:cNvSpPr>
            <a:spLocks noGrp="1"/>
          </p:cNvSpPr>
          <p:nvPr>
            <p:ph idx="1"/>
          </p:nvPr>
        </p:nvSpPr>
        <p:spPr/>
        <p:txBody>
          <a:bodyPr>
            <a:normAutofit/>
          </a:bodyPr>
          <a:lstStyle/>
          <a:p>
            <a:pPr marL="0" indent="0">
              <a:buNone/>
            </a:pPr>
            <a:r>
              <a:rPr lang="nl-NL" dirty="0"/>
              <a:t>Vrouwencontact</a:t>
            </a:r>
          </a:p>
          <a:p>
            <a:pPr marL="0" indent="0">
              <a:buNone/>
            </a:pPr>
            <a:r>
              <a:rPr lang="nl-NL" dirty="0"/>
              <a:t>Mannenvereniging</a:t>
            </a:r>
          </a:p>
          <a:p>
            <a:pPr marL="0" indent="0">
              <a:buNone/>
            </a:pPr>
            <a:r>
              <a:rPr lang="nl-NL" dirty="0"/>
              <a:t>50+ groep</a:t>
            </a:r>
          </a:p>
          <a:p>
            <a:pPr marL="0" indent="0">
              <a:buNone/>
            </a:pPr>
            <a:r>
              <a:rPr lang="nl-NL" dirty="0"/>
              <a:t>Kniepertjes commissie     </a:t>
            </a:r>
          </a:p>
          <a:p>
            <a:pPr marL="0" indent="0">
              <a:buNone/>
            </a:pPr>
            <a:r>
              <a:rPr lang="nl-NL" dirty="0"/>
              <a:t>Commissie bijzondere diensten</a:t>
            </a:r>
          </a:p>
          <a:p>
            <a:pPr marL="0" indent="0">
              <a:buNone/>
            </a:pPr>
            <a:r>
              <a:rPr lang="nl-NL" dirty="0"/>
              <a:t>Evangelie markt</a:t>
            </a:r>
          </a:p>
          <a:p>
            <a:pPr marL="0" indent="0">
              <a:buNone/>
            </a:pPr>
            <a:r>
              <a:rPr lang="nl-NL" dirty="0"/>
              <a:t>Eetclub </a:t>
            </a:r>
          </a:p>
          <a:p>
            <a:pPr marL="0" indent="0">
              <a:buNone/>
            </a:pPr>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420888"/>
            <a:ext cx="2824515" cy="165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3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Communicatie en PR:</a:t>
            </a:r>
            <a:br>
              <a:rPr lang="nl-NL" b="1" dirty="0"/>
            </a:br>
            <a:endParaRPr lang="nl-NL" dirty="0"/>
          </a:p>
        </p:txBody>
      </p:sp>
      <p:sp>
        <p:nvSpPr>
          <p:cNvPr id="3" name="Tijdelijke aanduiding voor inhoud 2"/>
          <p:cNvSpPr>
            <a:spLocks noGrp="1"/>
          </p:cNvSpPr>
          <p:nvPr>
            <p:ph sz="half" idx="1"/>
          </p:nvPr>
        </p:nvSpPr>
        <p:spPr/>
        <p:txBody>
          <a:bodyPr/>
          <a:lstStyle/>
          <a:p>
            <a:pPr marL="0" indent="0">
              <a:buNone/>
            </a:pPr>
            <a:r>
              <a:rPr lang="nl-NL" dirty="0"/>
              <a:t>Wegwijs (redactie, </a:t>
            </a:r>
          </a:p>
          <a:p>
            <a:pPr marL="0" indent="0">
              <a:buNone/>
            </a:pPr>
            <a:r>
              <a:rPr lang="nl-NL" dirty="0"/>
              <a:t>drukwerk en verspreiding) </a:t>
            </a:r>
          </a:p>
          <a:p>
            <a:pPr marL="0" indent="0">
              <a:buNone/>
            </a:pPr>
            <a:r>
              <a:rPr lang="nl-NL" dirty="0"/>
              <a:t>Makers nieuwsbrief</a:t>
            </a:r>
          </a:p>
          <a:p>
            <a:pPr marL="0" indent="0">
              <a:buNone/>
            </a:pPr>
            <a:r>
              <a:rPr lang="nl-NL" dirty="0"/>
              <a:t>Website ‘t Kruispunt </a:t>
            </a:r>
          </a:p>
          <a:p>
            <a:pPr marL="0" indent="0">
              <a:buNone/>
            </a:pPr>
            <a:r>
              <a:rPr lang="nl-NL" dirty="0"/>
              <a:t>Diverse activiteiten op social media</a:t>
            </a:r>
          </a:p>
          <a:p>
            <a:pPr marL="0" indent="0">
              <a:buNone/>
            </a:pPr>
            <a:endParaRPr lang="nl-NL" dirty="0"/>
          </a:p>
          <a:p>
            <a:pPr marL="0" indent="0">
              <a:buNone/>
            </a:pPr>
            <a:endParaRPr lang="nl-N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12775"/>
            <a:ext cx="2717921" cy="483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4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NL" b="1" dirty="0"/>
              <a:t>Ons doel: </a:t>
            </a:r>
            <a:br>
              <a:rPr lang="nl-NL" b="1" dirty="0"/>
            </a:br>
            <a:br>
              <a:rPr lang="nl-NL" b="1" dirty="0"/>
            </a:br>
            <a:br>
              <a:rPr lang="nl-NL" b="1" dirty="0"/>
            </a:br>
            <a:r>
              <a:rPr lang="nl-NL" b="1" dirty="0"/>
              <a:t>Samen Jezus Christus dienen in woord en daad!</a:t>
            </a:r>
            <a:r>
              <a:rPr lang="nl-NL" dirty="0"/>
              <a:t> </a:t>
            </a:r>
          </a:p>
        </p:txBody>
      </p:sp>
    </p:spTree>
    <p:extLst>
      <p:ext uri="{BB962C8B-B14F-4D97-AF65-F5344CB8AC3E}">
        <p14:creationId xmlns:p14="http://schemas.microsoft.com/office/powerpoint/2010/main" val="139492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br>
              <a:rPr lang="nl-NL" b="1" dirty="0"/>
            </a:br>
            <a:br>
              <a:rPr lang="nl-NL" b="1" dirty="0"/>
            </a:br>
            <a:r>
              <a:rPr lang="nl-NL" b="1" dirty="0"/>
              <a:t>Beheer en financiën: </a:t>
            </a:r>
            <a:br>
              <a:rPr lang="nl-NL" b="1" dirty="0"/>
            </a:b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a:t>Financiële commissie</a:t>
            </a:r>
          </a:p>
          <a:p>
            <a:pPr marL="0" indent="0">
              <a:buNone/>
            </a:pPr>
            <a:r>
              <a:rPr lang="nl-NL" dirty="0"/>
              <a:t>Beheer en onderhoud</a:t>
            </a:r>
          </a:p>
          <a:p>
            <a:pPr marL="0" indent="0">
              <a:buNone/>
            </a:pPr>
            <a:r>
              <a:rPr lang="nl-NL" dirty="0"/>
              <a:t>Tuinonderhoud </a:t>
            </a:r>
          </a:p>
          <a:p>
            <a:pPr marL="0" indent="0">
              <a:buNone/>
            </a:pPr>
            <a:r>
              <a:rPr lang="nl-NL" dirty="0"/>
              <a:t>Huishoudelijke dienst/ kosters</a:t>
            </a:r>
          </a:p>
          <a:p>
            <a:pPr marL="0" indent="0">
              <a:buNone/>
            </a:pPr>
            <a:r>
              <a:rPr lang="nl-NL" dirty="0"/>
              <a:t>Secretariaat </a:t>
            </a:r>
          </a:p>
          <a:p>
            <a:pPr marL="0" indent="0">
              <a:buNone/>
            </a:pPr>
            <a:r>
              <a:rPr lang="nl-NL"/>
              <a:t>Invoering Givt – app</a:t>
            </a:r>
          </a:p>
          <a:p>
            <a:pPr marL="0" indent="0">
              <a:buNone/>
            </a:pPr>
            <a:endParaRPr lang="nl-NL" dirty="0"/>
          </a:p>
        </p:txBody>
      </p:sp>
    </p:spTree>
    <p:extLst>
      <p:ext uri="{BB962C8B-B14F-4D97-AF65-F5344CB8AC3E}">
        <p14:creationId xmlns:p14="http://schemas.microsoft.com/office/powerpoint/2010/main" val="272191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idx="1"/>
          </p:nvPr>
        </p:nvSpPr>
        <p:spPr/>
        <p:txBody>
          <a:bodyPr>
            <a:normAutofit fontScale="97500"/>
          </a:bodyPr>
          <a:lstStyle/>
          <a:p>
            <a:pPr marL="0" indent="0">
              <a:buNone/>
            </a:pPr>
            <a:r>
              <a:rPr lang="nl-NL" b="1" dirty="0"/>
              <a:t>Ons doel voor 2020 : </a:t>
            </a:r>
            <a:br>
              <a:rPr lang="nl-NL" b="1" dirty="0"/>
            </a:br>
            <a:br>
              <a:rPr lang="nl-NL" b="1" dirty="0"/>
            </a:br>
            <a:br>
              <a:rPr lang="nl-NL" b="1" dirty="0"/>
            </a:br>
            <a:r>
              <a:rPr lang="nl-NL" b="1" dirty="0"/>
              <a:t>Samen Jezus Christus dienen in woord en daad!</a:t>
            </a:r>
            <a:r>
              <a:rPr lang="nl-NL" dirty="0"/>
              <a:t> </a:t>
            </a:r>
          </a:p>
        </p:txBody>
      </p:sp>
    </p:spTree>
    <p:extLst>
      <p:ext uri="{BB962C8B-B14F-4D97-AF65-F5344CB8AC3E}">
        <p14:creationId xmlns:p14="http://schemas.microsoft.com/office/powerpoint/2010/main" val="37945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gingen er voor in de dienst:</a:t>
            </a:r>
          </a:p>
        </p:txBody>
      </p:sp>
      <p:sp>
        <p:nvSpPr>
          <p:cNvPr id="3" name="Tijdelijke aanduiding voor inhoud 2"/>
          <p:cNvSpPr>
            <a:spLocks noGrp="1"/>
          </p:cNvSpPr>
          <p:nvPr>
            <p:ph sz="half" idx="2"/>
          </p:nvPr>
        </p:nvSpPr>
        <p:spPr>
          <a:xfrm>
            <a:off x="1043608" y="1269816"/>
            <a:ext cx="4040188" cy="4608512"/>
          </a:xfrm>
        </p:spPr>
        <p:txBody>
          <a:bodyPr>
            <a:normAutofit lnSpcReduction="10000"/>
          </a:bodyPr>
          <a:lstStyle/>
          <a:p>
            <a:pPr marL="0" indent="0">
              <a:buNone/>
            </a:pPr>
            <a:r>
              <a:rPr lang="nl-NL" b="1" dirty="0"/>
              <a:t>Ds. Fred Smit</a:t>
            </a:r>
          </a:p>
          <a:p>
            <a:pPr marL="0" indent="0">
              <a:buNone/>
            </a:pPr>
            <a:endParaRPr lang="nl-NL" b="1" u="sng" dirty="0"/>
          </a:p>
          <a:p>
            <a:pPr marL="0" indent="0">
              <a:buNone/>
            </a:pPr>
            <a:r>
              <a:rPr lang="nl-NL" b="1" u="sng" dirty="0"/>
              <a:t>Gastsprekers: </a:t>
            </a:r>
          </a:p>
          <a:p>
            <a:pPr marL="0" indent="0">
              <a:buNone/>
            </a:pPr>
            <a:endParaRPr lang="nl-NL" sz="1800" b="1" dirty="0"/>
          </a:p>
          <a:p>
            <a:pPr marL="0" indent="0">
              <a:buNone/>
            </a:pPr>
            <a:r>
              <a:rPr lang="nl-NL" sz="1800" b="1" dirty="0"/>
              <a:t>Ds. van Berkel</a:t>
            </a:r>
          </a:p>
          <a:p>
            <a:pPr marL="0" indent="0">
              <a:buNone/>
            </a:pPr>
            <a:r>
              <a:rPr lang="nl-NL" sz="1800" b="1" dirty="0"/>
              <a:t>Ds. van der Kooij</a:t>
            </a:r>
          </a:p>
          <a:p>
            <a:pPr marL="0" indent="0">
              <a:buNone/>
            </a:pPr>
            <a:r>
              <a:rPr lang="nl-NL" sz="1800" b="1" dirty="0"/>
              <a:t>Br. Bisschop</a:t>
            </a:r>
          </a:p>
          <a:p>
            <a:pPr marL="0" indent="0">
              <a:buNone/>
            </a:pPr>
            <a:r>
              <a:rPr lang="nl-NL" sz="1800" b="1" dirty="0"/>
              <a:t>Br. Tieleman</a:t>
            </a:r>
          </a:p>
          <a:p>
            <a:pPr marL="0" indent="0">
              <a:buNone/>
            </a:pPr>
            <a:r>
              <a:rPr lang="nl-NL" sz="1800" b="1" dirty="0"/>
              <a:t>Ds. Luth</a:t>
            </a:r>
          </a:p>
          <a:p>
            <a:pPr marL="0" indent="0">
              <a:buNone/>
            </a:pPr>
            <a:r>
              <a:rPr lang="nl-NL" sz="1800" b="1" dirty="0"/>
              <a:t>Ds. W Pflaum</a:t>
            </a:r>
          </a:p>
          <a:p>
            <a:pPr marL="0" indent="0">
              <a:buNone/>
            </a:pPr>
            <a:r>
              <a:rPr lang="nl-NL" sz="1800" b="1" dirty="0"/>
              <a:t>Ds. J Hofman</a:t>
            </a:r>
          </a:p>
          <a:p>
            <a:pPr marL="0" indent="0">
              <a:buNone/>
            </a:pPr>
            <a:r>
              <a:rPr lang="nl-NL" sz="1800" b="1" dirty="0"/>
              <a:t>Ds. E van Rhee</a:t>
            </a:r>
          </a:p>
          <a:p>
            <a:pPr marL="0" indent="0">
              <a:buNone/>
            </a:pPr>
            <a:r>
              <a:rPr lang="nl-NL" sz="1800" b="1" dirty="0"/>
              <a:t>Ds. G Leuvenink</a:t>
            </a:r>
          </a:p>
          <a:p>
            <a:pPr marL="0" indent="0">
              <a:buNone/>
            </a:pPr>
            <a:r>
              <a:rPr lang="nl-NL" sz="1800" b="1" dirty="0"/>
              <a:t>Br. Daan Kroeze</a:t>
            </a:r>
          </a:p>
          <a:p>
            <a:pPr marL="0" indent="0">
              <a:buNone/>
            </a:pPr>
            <a:endParaRPr lang="nl-NL" b="1" dirty="0"/>
          </a:p>
          <a:p>
            <a:pPr marL="0" indent="0">
              <a:buNone/>
            </a:pPr>
            <a:endParaRPr lang="nl-NL" b="1" dirty="0"/>
          </a:p>
        </p:txBody>
      </p:sp>
      <p:pic>
        <p:nvPicPr>
          <p:cNvPr id="4" name="Tijdelijke aanduiding voor inhoud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64088" y="1916832"/>
            <a:ext cx="2207495" cy="3314480"/>
          </a:xfrm>
        </p:spPr>
      </p:pic>
    </p:spTree>
    <p:extLst>
      <p:ext uri="{BB962C8B-B14F-4D97-AF65-F5344CB8AC3E}">
        <p14:creationId xmlns:p14="http://schemas.microsoft.com/office/powerpoint/2010/main" val="250016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Vergadering leiding gemeente </a:t>
            </a:r>
          </a:p>
        </p:txBody>
      </p:sp>
      <p:sp>
        <p:nvSpPr>
          <p:cNvPr id="4" name="Tijdelijke aanduiding voor inhoud 3"/>
          <p:cNvSpPr>
            <a:spLocks noGrp="1"/>
          </p:cNvSpPr>
          <p:nvPr>
            <p:ph sz="half" idx="1"/>
          </p:nvPr>
        </p:nvSpPr>
        <p:spPr>
          <a:xfrm>
            <a:off x="457200" y="1600200"/>
            <a:ext cx="7499176" cy="2332856"/>
          </a:xfrm>
        </p:spPr>
        <p:txBody>
          <a:bodyPr>
            <a:noAutofit/>
          </a:bodyPr>
          <a:lstStyle/>
          <a:p>
            <a:pPr marL="0" indent="0">
              <a:buNone/>
            </a:pPr>
            <a:r>
              <a:rPr lang="nl-NL" dirty="0"/>
              <a:t>Bestuurlijk team 			9 x</a:t>
            </a:r>
          </a:p>
          <a:p>
            <a:pPr marL="0" indent="0">
              <a:buNone/>
            </a:pPr>
            <a:r>
              <a:rPr lang="nl-NL" dirty="0"/>
              <a:t>Pastoraal team 		  	8 x</a:t>
            </a:r>
          </a:p>
          <a:p>
            <a:pPr marL="0" indent="0">
              <a:buNone/>
            </a:pPr>
            <a:r>
              <a:rPr lang="nl-NL" dirty="0"/>
              <a:t>BT/ PT 				2x			</a:t>
            </a:r>
          </a:p>
          <a:p>
            <a:pPr marL="0" indent="0">
              <a:buNone/>
            </a:pPr>
            <a:r>
              <a:rPr lang="nl-NL" dirty="0"/>
              <a:t>Gemeente vergadering 		2x</a:t>
            </a:r>
          </a:p>
          <a:p>
            <a:pPr marL="0" indent="0">
              <a:buNone/>
            </a:pPr>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365104"/>
            <a:ext cx="4048150" cy="237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75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Medewerking in de diensten</a:t>
            </a:r>
          </a:p>
        </p:txBody>
      </p:sp>
      <p:sp>
        <p:nvSpPr>
          <p:cNvPr id="3" name="Tijdelijke aanduiding voor inhoud 2"/>
          <p:cNvSpPr>
            <a:spLocks noGrp="1"/>
          </p:cNvSpPr>
          <p:nvPr>
            <p:ph sz="half" idx="1"/>
          </p:nvPr>
        </p:nvSpPr>
        <p:spPr>
          <a:xfrm>
            <a:off x="540292" y="1484784"/>
            <a:ext cx="4038600" cy="4525963"/>
          </a:xfrm>
        </p:spPr>
        <p:txBody>
          <a:bodyPr/>
          <a:lstStyle/>
          <a:p>
            <a:pPr marL="0" indent="0">
              <a:buNone/>
            </a:pPr>
            <a:endParaRPr lang="nl-NL" dirty="0"/>
          </a:p>
          <a:p>
            <a:pPr marL="0" indent="0">
              <a:buNone/>
            </a:pPr>
            <a:r>
              <a:rPr lang="nl-NL" dirty="0"/>
              <a:t>Dabar </a:t>
            </a:r>
          </a:p>
          <a:p>
            <a:pPr marL="0" indent="0">
              <a:buNone/>
            </a:pPr>
            <a:r>
              <a:rPr lang="nl-NL" dirty="0"/>
              <a:t>Metanoya</a:t>
            </a:r>
          </a:p>
          <a:p>
            <a:pPr marL="0" indent="0">
              <a:buNone/>
            </a:pPr>
            <a:r>
              <a:rPr lang="nl-NL" dirty="0"/>
              <a:t>Sons of Baptist</a:t>
            </a:r>
          </a:p>
          <a:p>
            <a:pPr marL="0" indent="0">
              <a:buNone/>
            </a:pPr>
            <a:r>
              <a:rPr lang="nl-NL" dirty="0"/>
              <a:t>Gelegensheidskoor</a:t>
            </a:r>
          </a:p>
          <a:p>
            <a:pPr marL="0" indent="0">
              <a:buNone/>
            </a:pPr>
            <a:r>
              <a:rPr lang="nl-NL" dirty="0"/>
              <a:t>Daan, Marcel en Jantechien</a:t>
            </a:r>
          </a:p>
          <a:p>
            <a:pPr marL="0" indent="0">
              <a:buNone/>
            </a:pPr>
            <a:endParaRPr lang="nl-NL" dirty="0"/>
          </a:p>
        </p:txBody>
      </p:sp>
      <p:pic>
        <p:nvPicPr>
          <p:cNvPr id="5" name="Picture 4">
            <a:extLst>
              <a:ext uri="{FF2B5EF4-FFF2-40B4-BE49-F238E27FC236}">
                <a16:creationId xmlns:a16="http://schemas.microsoft.com/office/drawing/2014/main" id="{3E37D46C-D93D-48BE-9B75-184A2CFD0C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79912" y="1772816"/>
            <a:ext cx="4687964" cy="312408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F444F1E-EEEC-419F-878F-F459CB08F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658404"/>
            <a:ext cx="4687964" cy="3238500"/>
          </a:xfrm>
          <a:prstGeom prst="rect">
            <a:avLst/>
          </a:prstGeom>
        </p:spPr>
      </p:pic>
    </p:spTree>
    <p:extLst>
      <p:ext uri="{BB962C8B-B14F-4D97-AF65-F5344CB8AC3E}">
        <p14:creationId xmlns:p14="http://schemas.microsoft.com/office/powerpoint/2010/main" val="415389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Mutaties</a:t>
            </a:r>
          </a:p>
        </p:txBody>
      </p:sp>
      <p:sp>
        <p:nvSpPr>
          <p:cNvPr id="7" name="Tijdelijke aanduiding voor inhoud 6"/>
          <p:cNvSpPr>
            <a:spLocks noGrp="1"/>
          </p:cNvSpPr>
          <p:nvPr>
            <p:ph idx="1"/>
          </p:nvPr>
        </p:nvSpPr>
        <p:spPr/>
        <p:txBody>
          <a:bodyPr>
            <a:normAutofit fontScale="77500" lnSpcReduction="20000"/>
          </a:bodyPr>
          <a:lstStyle/>
          <a:p>
            <a:pPr marL="0" indent="0">
              <a:buNone/>
            </a:pPr>
            <a:r>
              <a:rPr lang="nl-NL" b="1" dirty="0"/>
              <a:t>Ledenstand 01-01-2018 		210</a:t>
            </a:r>
          </a:p>
          <a:p>
            <a:pPr marL="0" indent="0">
              <a:buNone/>
            </a:pPr>
            <a:endParaRPr lang="nl-NL" b="1" dirty="0"/>
          </a:p>
          <a:p>
            <a:pPr marL="0" indent="0">
              <a:buNone/>
            </a:pPr>
            <a:r>
              <a:rPr lang="nl-NL" dirty="0"/>
              <a:t>Gedoopt 				0				</a:t>
            </a:r>
          </a:p>
          <a:p>
            <a:pPr marL="0" indent="0">
              <a:buNone/>
            </a:pPr>
            <a:r>
              <a:rPr lang="nl-NL" dirty="0"/>
              <a:t>Attestatie/ toename			+12</a:t>
            </a:r>
          </a:p>
          <a:p>
            <a:pPr marL="0" indent="0">
              <a:buNone/>
            </a:pPr>
            <a:r>
              <a:rPr lang="nl-NL" dirty="0"/>
              <a:t>Wederopname 			0				</a:t>
            </a:r>
          </a:p>
          <a:p>
            <a:pPr marL="0" indent="0">
              <a:buNone/>
            </a:pPr>
            <a:endParaRPr lang="nl-NL" dirty="0"/>
          </a:p>
          <a:p>
            <a:pPr marL="0" indent="0">
              <a:buNone/>
            </a:pPr>
            <a:r>
              <a:rPr lang="nl-NL" dirty="0"/>
              <a:t>Overleden				 7		</a:t>
            </a:r>
          </a:p>
          <a:p>
            <a:pPr marL="0" indent="0">
              <a:buNone/>
            </a:pPr>
            <a:r>
              <a:rPr lang="nl-NL" dirty="0"/>
              <a:t>Vertrokken/ onttrokken		-6		</a:t>
            </a:r>
          </a:p>
          <a:p>
            <a:pPr marL="0" indent="0">
              <a:buNone/>
            </a:pPr>
            <a:endParaRPr lang="nl-NL" dirty="0"/>
          </a:p>
          <a:p>
            <a:pPr marL="0" indent="0">
              <a:buNone/>
            </a:pPr>
            <a:r>
              <a:rPr lang="nl-NL" b="1" dirty="0"/>
              <a:t>Ledenstand 01-01-2019		 209</a:t>
            </a:r>
          </a:p>
        </p:txBody>
      </p:sp>
    </p:spTree>
    <p:extLst>
      <p:ext uri="{BB962C8B-B14F-4D97-AF65-F5344CB8AC3E}">
        <p14:creationId xmlns:p14="http://schemas.microsoft.com/office/powerpoint/2010/main" val="334837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Geboren</a:t>
            </a:r>
          </a:p>
        </p:txBody>
      </p:sp>
      <p:sp>
        <p:nvSpPr>
          <p:cNvPr id="3" name="Tijdelijke aanduiding voor inhoud 2"/>
          <p:cNvSpPr>
            <a:spLocks noGrp="1"/>
          </p:cNvSpPr>
          <p:nvPr>
            <p:ph idx="1"/>
          </p:nvPr>
        </p:nvSpPr>
        <p:spPr>
          <a:xfrm>
            <a:off x="457200" y="1600201"/>
            <a:ext cx="8229600" cy="2764904"/>
          </a:xfrm>
        </p:spPr>
        <p:txBody>
          <a:bodyPr>
            <a:normAutofit/>
          </a:bodyPr>
          <a:lstStyle/>
          <a:p>
            <a:pPr marL="0" indent="0">
              <a:buNone/>
            </a:pPr>
            <a:endParaRPr lang="nl-NL" dirty="0"/>
          </a:p>
          <a:p>
            <a:pPr marL="0" indent="0">
              <a:buNone/>
            </a:pPr>
            <a:r>
              <a:rPr lang="nl-NL" dirty="0"/>
              <a:t>Emma Romee Rozema, dochter van Daan en Joke Rozema.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73016"/>
            <a:ext cx="3474736" cy="231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4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Opgedragen </a:t>
            </a:r>
          </a:p>
        </p:txBody>
      </p:sp>
      <p:sp>
        <p:nvSpPr>
          <p:cNvPr id="3" name="Tijdelijke aanduiding voor inhoud 2"/>
          <p:cNvSpPr>
            <a:spLocks noGrp="1"/>
          </p:cNvSpPr>
          <p:nvPr>
            <p:ph idx="1"/>
          </p:nvPr>
        </p:nvSpPr>
        <p:spPr/>
        <p:txBody>
          <a:bodyPr>
            <a:normAutofit/>
          </a:bodyPr>
          <a:lstStyle/>
          <a:p>
            <a:pPr marL="0" indent="0">
              <a:buNone/>
            </a:pPr>
            <a:r>
              <a:rPr lang="nl-NL" b="1" dirty="0"/>
              <a:t>Mik Boelens</a:t>
            </a:r>
          </a:p>
          <a:p>
            <a:pPr marL="0" indent="0">
              <a:buNone/>
            </a:pPr>
            <a:r>
              <a:rPr lang="nl-NL" dirty="0"/>
              <a:t>zoon van Wim en Jacolien Boelens.</a:t>
            </a:r>
          </a:p>
          <a:p>
            <a:pPr marL="0" indent="0">
              <a:buNone/>
            </a:pPr>
            <a:endParaRPr lang="nl-NL" b="1" dirty="0"/>
          </a:p>
          <a:p>
            <a:pPr marL="0" indent="0">
              <a:buNone/>
            </a:pPr>
            <a:r>
              <a:rPr lang="nl-NL" b="1" dirty="0"/>
              <a:t>Julian Veltman</a:t>
            </a:r>
            <a:r>
              <a:rPr lang="nl-NL" dirty="0"/>
              <a:t>, zoon van </a:t>
            </a:r>
            <a:r>
              <a:rPr lang="nl-NL" dirty="0">
                <a:latin typeface="+mj-lt"/>
              </a:rPr>
              <a:t>Andr</a:t>
            </a:r>
            <a:r>
              <a:rPr lang="nl-NL" dirty="0">
                <a:latin typeface="+mj-lt"/>
                <a:cs typeface="Arial" panose="020B0604020202020204" pitchFamily="34" charset="0"/>
              </a:rPr>
              <a:t>é</a:t>
            </a:r>
            <a:r>
              <a:rPr lang="nl-NL" dirty="0">
                <a:latin typeface="Arial" panose="020B0604020202020204" pitchFamily="34" charset="0"/>
                <a:cs typeface="Arial" panose="020B0604020202020204" pitchFamily="34" charset="0"/>
              </a:rPr>
              <a:t> en </a:t>
            </a:r>
          </a:p>
          <a:p>
            <a:pPr marL="0" indent="0">
              <a:buNone/>
            </a:pPr>
            <a:r>
              <a:rPr lang="nl-NL" dirty="0">
                <a:latin typeface="Arial" panose="020B0604020202020204" pitchFamily="34" charset="0"/>
                <a:cs typeface="Arial" panose="020B0604020202020204" pitchFamily="34" charset="0"/>
              </a:rPr>
              <a:t>Patty Veltman</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Emma</a:t>
            </a:r>
            <a:r>
              <a:rPr lang="nl-NL" dirty="0">
                <a:latin typeface="Arial" panose="020B0604020202020204" pitchFamily="34" charset="0"/>
                <a:cs typeface="Arial" panose="020B0604020202020204" pitchFamily="34" charset="0"/>
              </a:rPr>
              <a:t>, dochter van Daan en Joke Rozema</a:t>
            </a:r>
          </a:p>
          <a:p>
            <a:pPr marL="0" indent="0">
              <a:buNone/>
            </a:pPr>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177" y="476672"/>
            <a:ext cx="2554213" cy="303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7"/>
            <a:ext cx="8229600" cy="1143000"/>
          </a:xfrm>
        </p:spPr>
        <p:txBody>
          <a:bodyPr/>
          <a:lstStyle/>
          <a:p>
            <a:r>
              <a:rPr lang="nl-NL" dirty="0"/>
              <a:t>Januari / februari</a:t>
            </a:r>
          </a:p>
        </p:txBody>
      </p:sp>
      <p:sp>
        <p:nvSpPr>
          <p:cNvPr id="3" name="Tijdelijke aanduiding voor inhoud 2"/>
          <p:cNvSpPr>
            <a:spLocks noGrp="1"/>
          </p:cNvSpPr>
          <p:nvPr>
            <p:ph idx="1"/>
          </p:nvPr>
        </p:nvSpPr>
        <p:spPr/>
        <p:txBody>
          <a:bodyPr>
            <a:normAutofit lnSpcReduction="10000"/>
          </a:bodyPr>
          <a:lstStyle/>
          <a:p>
            <a:endParaRPr lang="nl-NL" dirty="0"/>
          </a:p>
          <a:p>
            <a:pPr marL="0" indent="0">
              <a:buNone/>
            </a:pPr>
            <a:r>
              <a:rPr lang="nl-NL" dirty="0"/>
              <a:t>Flessenactie</a:t>
            </a:r>
          </a:p>
          <a:p>
            <a:pPr marL="0" indent="0">
              <a:buNone/>
            </a:pPr>
            <a:r>
              <a:rPr lang="nl-NL" dirty="0"/>
              <a:t>T4L.</a:t>
            </a:r>
          </a:p>
          <a:p>
            <a:pPr marL="0" indent="0">
              <a:buNone/>
            </a:pPr>
            <a:endParaRPr lang="nl-NL" dirty="0"/>
          </a:p>
          <a:p>
            <a:pPr marL="0" indent="0">
              <a:buNone/>
            </a:pPr>
            <a:endParaRPr lang="nl-NL" dirty="0"/>
          </a:p>
          <a:p>
            <a:pPr marL="0" indent="0">
              <a:buNone/>
            </a:pPr>
            <a:endParaRPr lang="nl-NL" dirty="0"/>
          </a:p>
          <a:p>
            <a:pPr marL="0" indent="0">
              <a:buNone/>
            </a:pPr>
            <a:r>
              <a:rPr lang="nl-NL" dirty="0"/>
              <a:t>Week van </a:t>
            </a:r>
          </a:p>
          <a:p>
            <a:pPr marL="0" indent="0">
              <a:buNone/>
            </a:pPr>
            <a:r>
              <a:rPr lang="nl-NL" dirty="0"/>
              <a:t>Gebed.</a:t>
            </a:r>
          </a:p>
        </p:txBody>
      </p:sp>
      <p:pic>
        <p:nvPicPr>
          <p:cNvPr id="8" name="Afbeelding 7">
            <a:extLst>
              <a:ext uri="{FF2B5EF4-FFF2-40B4-BE49-F238E27FC236}">
                <a16:creationId xmlns:a16="http://schemas.microsoft.com/office/drawing/2014/main" id="{BED0FB27-7AA3-47D7-9E0A-B29B10297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551413"/>
            <a:ext cx="4968552" cy="1871613"/>
          </a:xfrm>
          <a:prstGeom prst="rect">
            <a:avLst/>
          </a:prstGeom>
        </p:spPr>
      </p:pic>
      <p:pic>
        <p:nvPicPr>
          <p:cNvPr id="5" name="Afbeelding 4">
            <a:extLst>
              <a:ext uri="{FF2B5EF4-FFF2-40B4-BE49-F238E27FC236}">
                <a16:creationId xmlns:a16="http://schemas.microsoft.com/office/drawing/2014/main" id="{00CC4C0C-82F1-403E-802C-41E7BD68D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196752"/>
            <a:ext cx="4131840" cy="2844331"/>
          </a:xfrm>
          <a:prstGeom prst="rect">
            <a:avLst/>
          </a:prstGeom>
        </p:spPr>
      </p:pic>
    </p:spTree>
    <p:extLst>
      <p:ext uri="{BB962C8B-B14F-4D97-AF65-F5344CB8AC3E}">
        <p14:creationId xmlns:p14="http://schemas.microsoft.com/office/powerpoint/2010/main" val="324281975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578</Words>
  <Application>Microsoft Office PowerPoint</Application>
  <PresentationFormat>Diavoorstelling (4:3)</PresentationFormat>
  <Paragraphs>151</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inherit</vt:lpstr>
      <vt:lpstr>Kantoorthema</vt:lpstr>
      <vt:lpstr>Jaarverslag 2019</vt:lpstr>
      <vt:lpstr>Ons doel:    Samen Jezus Christus dienen in woord en daad! </vt:lpstr>
      <vt:lpstr>Wie gingen er voor in de dienst:</vt:lpstr>
      <vt:lpstr>Vergadering leiding gemeente </vt:lpstr>
      <vt:lpstr>Medewerking in de diensten</vt:lpstr>
      <vt:lpstr>Mutaties</vt:lpstr>
      <vt:lpstr>Geboren</vt:lpstr>
      <vt:lpstr>Opgedragen </vt:lpstr>
      <vt:lpstr>Januari / februari</vt:lpstr>
      <vt:lpstr>Maart/ April</vt:lpstr>
      <vt:lpstr>Mei - Juni</vt:lpstr>
      <vt:lpstr>Augustus / September</vt:lpstr>
      <vt:lpstr>September </vt:lpstr>
      <vt:lpstr>PowerPoint-presentatie</vt:lpstr>
      <vt:lpstr>December</vt:lpstr>
      <vt:lpstr>Activiteiten en commissies </vt:lpstr>
      <vt:lpstr>PowerPoint-presentatie</vt:lpstr>
      <vt:lpstr>Verenigingen en externe contacten: </vt:lpstr>
      <vt:lpstr>Communicatie en PR: </vt:lpstr>
      <vt:lpstr>  Beheer en financiën: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2016</dc:title>
  <dc:creator>Marjo</dc:creator>
  <cp:lastModifiedBy>F de Vries</cp:lastModifiedBy>
  <cp:revision>95</cp:revision>
  <dcterms:created xsi:type="dcterms:W3CDTF">2017-03-20T18:18:52Z</dcterms:created>
  <dcterms:modified xsi:type="dcterms:W3CDTF">2020-04-13T07:56:17Z</dcterms:modified>
</cp:coreProperties>
</file>